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8" r:id="rId3"/>
    <p:sldId id="268" r:id="rId4"/>
    <p:sldId id="265" r:id="rId5"/>
    <p:sldId id="259" r:id="rId6"/>
    <p:sldId id="260" r:id="rId7"/>
    <p:sldId id="261" r:id="rId8"/>
    <p:sldId id="262" r:id="rId9"/>
    <p:sldId id="263" r:id="rId10"/>
    <p:sldId id="256"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18" autoAdjust="0"/>
    <p:restoredTop sz="94660"/>
  </p:normalViewPr>
  <p:slideViewPr>
    <p:cSldViewPr snapToGrid="0">
      <p:cViewPr varScale="1">
        <p:scale>
          <a:sx n="61" d="100"/>
          <a:sy n="61" d="100"/>
        </p:scale>
        <p:origin x="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2016</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2018</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1">
                  <a:lumMod val="75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1-2B9D-4176-BD5D-C2E325F985D7}"/>
              </c:ext>
            </c:extLst>
          </c:dPt>
          <c:dPt>
            <c:idx val="1"/>
            <c:bubble3D val="0"/>
            <c:spPr>
              <a:solidFill>
                <a:schemeClr val="accent1">
                  <a:lumMod val="20000"/>
                  <a:lumOff val="80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3-2B9D-4176-BD5D-C2E325F985D7}"/>
              </c:ext>
            </c:extLst>
          </c:dPt>
          <c:dPt>
            <c:idx val="2"/>
            <c:bubble3D val="0"/>
            <c:spPr>
              <a:solidFill>
                <a:schemeClr val="accent1">
                  <a:lumMod val="60000"/>
                  <a:lumOff val="40000"/>
                </a:schemeClr>
              </a:soli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B9D-4176-BD5D-C2E325F985D7}"/>
              </c:ext>
            </c:extLst>
          </c:dPt>
          <c:dPt>
            <c:idx val="3"/>
            <c:bubble3D val="0"/>
            <c:spPr>
              <a:solidFill>
                <a:schemeClr val="bg2">
                  <a:lumMod val="75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7-2B9D-4176-BD5D-C2E325F985D7}"/>
              </c:ext>
            </c:extLst>
          </c:dPt>
          <c:dPt>
            <c:idx val="4"/>
            <c:bubble3D val="0"/>
            <c:explosion val="8"/>
            <c:spPr>
              <a:solidFill>
                <a:schemeClr val="tx1">
                  <a:lumMod val="65000"/>
                  <a:lumOff val="35000"/>
                </a:schemeClr>
              </a:soli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2B9D-4176-BD5D-C2E325F985D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Worship</c:v>
                </c:pt>
                <c:pt idx="1">
                  <c:v>Education</c:v>
                </c:pt>
                <c:pt idx="2">
                  <c:v>Community</c:v>
                </c:pt>
                <c:pt idx="3">
                  <c:v>Caring</c:v>
                </c:pt>
                <c:pt idx="4">
                  <c:v>Benevolence</c:v>
                </c:pt>
              </c:strCache>
            </c:strRef>
          </c:cat>
          <c:val>
            <c:numRef>
              <c:f>Sheet1!$B$2:$B$6</c:f>
              <c:numCache>
                <c:formatCode>General</c:formatCode>
                <c:ptCount val="5"/>
                <c:pt idx="0">
                  <c:v>219750</c:v>
                </c:pt>
                <c:pt idx="1">
                  <c:v>124271</c:v>
                </c:pt>
                <c:pt idx="2">
                  <c:v>51859</c:v>
                </c:pt>
                <c:pt idx="3">
                  <c:v>44584</c:v>
                </c:pt>
                <c:pt idx="4">
                  <c:v>60574</c:v>
                </c:pt>
              </c:numCache>
            </c:numRef>
          </c:val>
          <c:extLst>
            <c:ext xmlns:c16="http://schemas.microsoft.com/office/drawing/2014/chart" uri="{C3380CC4-5D6E-409C-BE32-E72D297353CC}">
              <c16:uniqueId val="{0000000A-2B9D-4176-BD5D-C2E325F985D7}"/>
            </c:ext>
          </c:extLst>
        </c:ser>
        <c:dLbls>
          <c:showLegendKey val="0"/>
          <c:showVal val="0"/>
          <c:showCatName val="0"/>
          <c:showSerName val="0"/>
          <c:showPercent val="0"/>
          <c:showBubbleSize val="0"/>
          <c:showLeaderLines val="0"/>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egendEntry>
        <c:idx val="4"/>
        <c:txPr>
          <a:bodyPr rot="0" spcFirstLastPara="1" vertOverflow="ellipsis" vert="horz" wrap="square" anchor="ctr" anchorCtr="1"/>
          <a:lstStyle/>
          <a:p>
            <a:pPr>
              <a:defRPr sz="1197" b="0" i="0" u="sng" strike="noStrike" kern="1200" baseline="0">
                <a:solidFill>
                  <a:schemeClr val="tx1"/>
                </a:solidFill>
                <a:latin typeface="+mn-lt"/>
                <a:ea typeface="+mn-ea"/>
                <a:cs typeface="+mn-cs"/>
              </a:defRPr>
            </a:pPr>
            <a:endParaRPr lang="en-US"/>
          </a:p>
        </c:txPr>
      </c:legendEntry>
      <c:overlay val="0"/>
      <c:spPr>
        <a:noFill/>
        <a:ln cap="rnd">
          <a:solidFill>
            <a:schemeClr val="bg1">
              <a:alpha val="95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accent3">
        <a:lumMod val="20000"/>
        <a:lumOff val="80000"/>
      </a:schemeClr>
    </a:solidFill>
    <a:ln>
      <a:noFill/>
    </a:ln>
    <a:effectLst>
      <a:softEdge rad="0"/>
    </a:effectLst>
    <a:scene3d>
      <a:camera prst="orthographicFront"/>
      <a:lightRig rig="threePt" dir="t"/>
    </a:scene3d>
    <a:sp3d>
      <a:bevelT/>
    </a:sp3d>
  </c:spPr>
  <c:txPr>
    <a:bodyPr/>
    <a:lstStyle/>
    <a:p>
      <a:pPr>
        <a:defRPr baseline="0">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Budgets and Spending</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6.315354458317804E-2"/>
          <c:y val="0.12714415284578603"/>
          <c:w val="0.92105613254154095"/>
          <c:h val="0.69172368717358967"/>
        </c:manualLayout>
      </c:layout>
      <c:lineChart>
        <c:grouping val="standard"/>
        <c:varyColors val="0"/>
        <c:ser>
          <c:idx val="0"/>
          <c:order val="0"/>
          <c:tx>
            <c:strRef>
              <c:f>Sheet1!$B$1</c:f>
              <c:strCache>
                <c:ptCount val="1"/>
                <c:pt idx="0">
                  <c:v>Budget</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Sheet1!$A$2:$A$8</c:f>
              <c:strCache>
                <c:ptCount val="7"/>
                <c:pt idx="0">
                  <c:v>2012</c:v>
                </c:pt>
                <c:pt idx="1">
                  <c:v>2013</c:v>
                </c:pt>
                <c:pt idx="2">
                  <c:v>2014</c:v>
                </c:pt>
                <c:pt idx="3">
                  <c:v>2015</c:v>
                </c:pt>
                <c:pt idx="4">
                  <c:v>2016</c:v>
                </c:pt>
                <c:pt idx="5">
                  <c:v>2017</c:v>
                </c:pt>
                <c:pt idx="6">
                  <c:v>2018* 
 giving estimated</c:v>
                </c:pt>
              </c:strCache>
            </c:strRef>
          </c:cat>
          <c:val>
            <c:numRef>
              <c:f>Sheet1!$B$2:$B$8</c:f>
              <c:numCache>
                <c:formatCode>General</c:formatCode>
                <c:ptCount val="7"/>
                <c:pt idx="0">
                  <c:v>436655</c:v>
                </c:pt>
                <c:pt idx="1">
                  <c:v>442812</c:v>
                </c:pt>
                <c:pt idx="2">
                  <c:v>441689</c:v>
                </c:pt>
                <c:pt idx="3">
                  <c:v>454655</c:v>
                </c:pt>
                <c:pt idx="4">
                  <c:v>455117</c:v>
                </c:pt>
                <c:pt idx="5">
                  <c:v>460000</c:v>
                </c:pt>
                <c:pt idx="6">
                  <c:v>504871</c:v>
                </c:pt>
              </c:numCache>
            </c:numRef>
          </c:val>
          <c:smooth val="0"/>
          <c:extLst>
            <c:ext xmlns:c16="http://schemas.microsoft.com/office/drawing/2014/chart" uri="{C3380CC4-5D6E-409C-BE32-E72D297353CC}">
              <c16:uniqueId val="{00000000-6814-40C6-A87B-E41462930CCC}"/>
            </c:ext>
          </c:extLst>
        </c:ser>
        <c:ser>
          <c:idx val="1"/>
          <c:order val="1"/>
          <c:tx>
            <c:strRef>
              <c:f>Sheet1!$C$1</c:f>
              <c:strCache>
                <c:ptCount val="1"/>
                <c:pt idx="0">
                  <c:v>Receipts</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dLbl>
              <c:idx val="0"/>
              <c:layout>
                <c:manualLayout>
                  <c:x val="-2.1863523981158348E-2"/>
                  <c:y val="-7.90041086283684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251-4BB0-8BD2-81AFE7D74321}"/>
                </c:ext>
              </c:extLst>
            </c:dLbl>
            <c:dLbl>
              <c:idx val="1"/>
              <c:layout>
                <c:manualLayout>
                  <c:x val="-3.522456641408845E-2"/>
                  <c:y val="-8.16375789159807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251-4BB0-8BD2-81AFE7D74321}"/>
                </c:ext>
              </c:extLst>
            </c:dLbl>
            <c:dLbl>
              <c:idx val="2"/>
              <c:layout>
                <c:manualLayout>
                  <c:x val="-2.5507444644684785E-2"/>
                  <c:y val="-7.63706383407561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251-4BB0-8BD2-81AFE7D74321}"/>
                </c:ext>
              </c:extLst>
            </c:dLbl>
            <c:dLbl>
              <c:idx val="3"/>
              <c:layout>
                <c:manualLayout>
                  <c:x val="-3.2795285971737607E-2"/>
                  <c:y val="-0.102705341216878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51-4BB0-8BD2-81AFE7D74321}"/>
                </c:ext>
              </c:extLst>
            </c:dLbl>
            <c:dLbl>
              <c:idx val="4"/>
              <c:layout>
                <c:manualLayout>
                  <c:x val="-3.1580645750562061E-2"/>
                  <c:y val="-8.4271049203592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251-4BB0-8BD2-81AFE7D74321}"/>
                </c:ext>
              </c:extLst>
            </c:dLbl>
            <c:dLbl>
              <c:idx val="5"/>
              <c:layout>
                <c:manualLayout>
                  <c:x val="-3.0366005529386595E-2"/>
                  <c:y val="-8.16375789159806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51-4BB0-8BD2-81AFE7D74321}"/>
                </c:ext>
              </c:extLst>
            </c:dLbl>
            <c:dLbl>
              <c:idx val="6"/>
              <c:layout>
                <c:manualLayout>
                  <c:x val="-3.6439206635263913E-2"/>
                  <c:y val="-7.63706383407561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251-4BB0-8BD2-81AFE7D7432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Sheet1!$A$2:$A$8</c:f>
              <c:strCache>
                <c:ptCount val="7"/>
                <c:pt idx="0">
                  <c:v>2012</c:v>
                </c:pt>
                <c:pt idx="1">
                  <c:v>2013</c:v>
                </c:pt>
                <c:pt idx="2">
                  <c:v>2014</c:v>
                </c:pt>
                <c:pt idx="3">
                  <c:v>2015</c:v>
                </c:pt>
                <c:pt idx="4">
                  <c:v>2016</c:v>
                </c:pt>
                <c:pt idx="5">
                  <c:v>2017</c:v>
                </c:pt>
                <c:pt idx="6">
                  <c:v>2018* 
 giving estimated</c:v>
                </c:pt>
              </c:strCache>
            </c:strRef>
          </c:cat>
          <c:val>
            <c:numRef>
              <c:f>Sheet1!$C$2:$C$8</c:f>
              <c:numCache>
                <c:formatCode>General</c:formatCode>
                <c:ptCount val="7"/>
                <c:pt idx="0">
                  <c:v>469928</c:v>
                </c:pt>
                <c:pt idx="1">
                  <c:v>459302</c:v>
                </c:pt>
                <c:pt idx="2">
                  <c:v>440086</c:v>
                </c:pt>
                <c:pt idx="3">
                  <c:v>394362</c:v>
                </c:pt>
                <c:pt idx="4">
                  <c:v>454936</c:v>
                </c:pt>
                <c:pt idx="5" formatCode="#,##0">
                  <c:v>472061</c:v>
                </c:pt>
                <c:pt idx="6">
                  <c:v>508278</c:v>
                </c:pt>
              </c:numCache>
            </c:numRef>
          </c:val>
          <c:smooth val="0"/>
          <c:extLst>
            <c:ext xmlns:c16="http://schemas.microsoft.com/office/drawing/2014/chart" uri="{C3380CC4-5D6E-409C-BE32-E72D297353CC}">
              <c16:uniqueId val="{00000001-6814-40C6-A87B-E41462930CCC}"/>
            </c:ext>
          </c:extLst>
        </c:ser>
        <c:ser>
          <c:idx val="2"/>
          <c:order val="2"/>
          <c:tx>
            <c:strRef>
              <c:f>Sheet1!$D$1</c:f>
              <c:strCache>
                <c:ptCount val="1"/>
                <c:pt idx="0">
                  <c:v>Expenses</c:v>
                </c:pt>
              </c:strCache>
            </c:strRef>
          </c:tx>
          <c:spPr>
            <a:ln w="34925" cap="rnd">
              <a:solidFill>
                <a:schemeClr val="accent6"/>
              </a:solidFill>
              <a:round/>
            </a:ln>
            <a:effectLst>
              <a:outerShdw blurRad="57150" dist="19050" dir="5400000" algn="ctr" rotWithShape="0">
                <a:srgbClr val="000000">
                  <a:alpha val="63000"/>
                </a:srgbClr>
              </a:outerShdw>
            </a:effectLst>
          </c:spPr>
          <c:marker>
            <c:symbol val="none"/>
          </c:marker>
          <c:cat>
            <c:strRef>
              <c:f>Sheet1!$A$2:$A$8</c:f>
              <c:strCache>
                <c:ptCount val="7"/>
                <c:pt idx="0">
                  <c:v>2012</c:v>
                </c:pt>
                <c:pt idx="1">
                  <c:v>2013</c:v>
                </c:pt>
                <c:pt idx="2">
                  <c:v>2014</c:v>
                </c:pt>
                <c:pt idx="3">
                  <c:v>2015</c:v>
                </c:pt>
                <c:pt idx="4">
                  <c:v>2016</c:v>
                </c:pt>
                <c:pt idx="5">
                  <c:v>2017</c:v>
                </c:pt>
                <c:pt idx="6">
                  <c:v>2018* 
 giving estimated</c:v>
                </c:pt>
              </c:strCache>
            </c:strRef>
          </c:cat>
          <c:val>
            <c:numRef>
              <c:f>Sheet1!$D$2:$D$8</c:f>
              <c:numCache>
                <c:formatCode>General</c:formatCode>
                <c:ptCount val="7"/>
                <c:pt idx="0">
                  <c:v>414209</c:v>
                </c:pt>
                <c:pt idx="1">
                  <c:v>431844</c:v>
                </c:pt>
                <c:pt idx="2">
                  <c:v>438026</c:v>
                </c:pt>
                <c:pt idx="3">
                  <c:v>455643</c:v>
                </c:pt>
                <c:pt idx="4">
                  <c:v>439229</c:v>
                </c:pt>
                <c:pt idx="5" formatCode="#,##0">
                  <c:v>452956</c:v>
                </c:pt>
                <c:pt idx="6">
                  <c:v>504871</c:v>
                </c:pt>
              </c:numCache>
            </c:numRef>
          </c:val>
          <c:smooth val="0"/>
          <c:extLst>
            <c:ext xmlns:c16="http://schemas.microsoft.com/office/drawing/2014/chart" uri="{C3380CC4-5D6E-409C-BE32-E72D297353CC}">
              <c16:uniqueId val="{00000002-6814-40C6-A87B-E41462930CCC}"/>
            </c:ext>
          </c:extLst>
        </c:ser>
        <c:dLbls>
          <c:showLegendKey val="0"/>
          <c:showVal val="0"/>
          <c:showCatName val="0"/>
          <c:showSerName val="0"/>
          <c:showPercent val="0"/>
          <c:showBubbleSize val="0"/>
        </c:dLbls>
        <c:smooth val="0"/>
        <c:axId val="287167400"/>
        <c:axId val="287167792"/>
      </c:lineChart>
      <c:catAx>
        <c:axId val="287167400"/>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87167792"/>
        <c:crosses val="autoZero"/>
        <c:auto val="1"/>
        <c:lblAlgn val="ctr"/>
        <c:lblOffset val="100"/>
        <c:noMultiLvlLbl val="0"/>
      </c:catAx>
      <c:valAx>
        <c:axId val="287167792"/>
        <c:scaling>
          <c:orientation val="minMax"/>
          <c:min val="370000"/>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87167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2016</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Total Budget</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Budget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numRef>
              <c:f>Sheet1!$A$2:$A$4</c:f>
              <c:numCache>
                <c:formatCode>General</c:formatCode>
                <c:ptCount val="3"/>
                <c:pt idx="0">
                  <c:v>2016</c:v>
                </c:pt>
                <c:pt idx="1">
                  <c:v>2017</c:v>
                </c:pt>
                <c:pt idx="2">
                  <c:v>2018</c:v>
                </c:pt>
              </c:numCache>
            </c:numRef>
          </c:cat>
          <c:val>
            <c:numRef>
              <c:f>Sheet1!$B$2:$B$4</c:f>
              <c:numCache>
                <c:formatCode>#,##0</c:formatCode>
                <c:ptCount val="3"/>
                <c:pt idx="0">
                  <c:v>455115</c:v>
                </c:pt>
                <c:pt idx="1">
                  <c:v>462390</c:v>
                </c:pt>
                <c:pt idx="2">
                  <c:v>501202</c:v>
                </c:pt>
              </c:numCache>
            </c:numRef>
          </c:val>
          <c:extLst>
            <c:ext xmlns:c16="http://schemas.microsoft.com/office/drawing/2014/chart" uri="{C3380CC4-5D6E-409C-BE32-E72D297353CC}">
              <c16:uniqueId val="{00000000-8C41-40AB-AFEC-94DFA8BAC003}"/>
            </c:ext>
          </c:extLst>
        </c:ser>
        <c:ser>
          <c:idx val="1"/>
          <c:order val="1"/>
          <c:tx>
            <c:strRef>
              <c:f>Sheet1!$C$1</c:f>
              <c:strCache>
                <c:ptCount val="1"/>
                <c:pt idx="0">
                  <c:v>Planned Receipts</c:v>
                </c:pt>
              </c:strCache>
            </c:strRef>
          </c:tx>
          <c:spPr>
            <a:solidFill>
              <a:schemeClr val="accent4">
                <a:lumMod val="40000"/>
                <a:lumOff val="60000"/>
              </a:schemeClr>
            </a:solidFill>
            <a:ln>
              <a:noFill/>
            </a:ln>
            <a:effectLst>
              <a:outerShdw blurRad="57150" dist="19050" dir="5400000" algn="ctr" rotWithShape="0">
                <a:srgbClr val="000000">
                  <a:alpha val="63000"/>
                </a:srgbClr>
              </a:outerShdw>
            </a:effectLst>
          </c:spPr>
          <c:invertIfNegative val="0"/>
          <c:cat>
            <c:numRef>
              <c:f>Sheet1!$A$2:$A$4</c:f>
              <c:numCache>
                <c:formatCode>General</c:formatCode>
                <c:ptCount val="3"/>
                <c:pt idx="0">
                  <c:v>2016</c:v>
                </c:pt>
                <c:pt idx="1">
                  <c:v>2017</c:v>
                </c:pt>
                <c:pt idx="2">
                  <c:v>2018</c:v>
                </c:pt>
              </c:numCache>
            </c:numRef>
          </c:cat>
          <c:val>
            <c:numRef>
              <c:f>Sheet1!$C$2:$C$4</c:f>
              <c:numCache>
                <c:formatCode>#,##0</c:formatCode>
                <c:ptCount val="3"/>
                <c:pt idx="0">
                  <c:v>418050</c:v>
                </c:pt>
                <c:pt idx="1">
                  <c:v>478650</c:v>
                </c:pt>
                <c:pt idx="2">
                  <c:v>500000</c:v>
                </c:pt>
              </c:numCache>
            </c:numRef>
          </c:val>
          <c:extLst>
            <c:ext xmlns:c16="http://schemas.microsoft.com/office/drawing/2014/chart" uri="{C3380CC4-5D6E-409C-BE32-E72D297353CC}">
              <c16:uniqueId val="{00000001-8C41-40AB-AFEC-94DFA8BAC003}"/>
            </c:ext>
          </c:extLst>
        </c:ser>
        <c:dLbls>
          <c:showLegendKey val="0"/>
          <c:showVal val="0"/>
          <c:showCatName val="0"/>
          <c:showSerName val="0"/>
          <c:showPercent val="0"/>
          <c:showBubbleSize val="0"/>
        </c:dLbls>
        <c:gapWidth val="100"/>
        <c:overlap val="-24"/>
        <c:axId val="262608992"/>
        <c:axId val="262609384"/>
      </c:barChart>
      <c:catAx>
        <c:axId val="26260899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62609384"/>
        <c:crosses val="autoZero"/>
        <c:auto val="1"/>
        <c:lblAlgn val="ctr"/>
        <c:lblOffset val="100"/>
        <c:noMultiLvlLbl val="0"/>
      </c:catAx>
      <c:valAx>
        <c:axId val="262609384"/>
        <c:scaling>
          <c:orientation val="minMax"/>
          <c:min val="350000"/>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62608992"/>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1197"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2016</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2018</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1">
                  <a:lumMod val="75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1-79AE-476C-8EB5-8B62917C7D8B}"/>
              </c:ext>
            </c:extLst>
          </c:dPt>
          <c:dPt>
            <c:idx val="1"/>
            <c:bubble3D val="0"/>
            <c:spPr>
              <a:solidFill>
                <a:schemeClr val="accent1">
                  <a:lumMod val="20000"/>
                  <a:lumOff val="80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3-79AE-476C-8EB5-8B62917C7D8B}"/>
              </c:ext>
            </c:extLst>
          </c:dPt>
          <c:dPt>
            <c:idx val="2"/>
            <c:bubble3D val="0"/>
            <c:spPr>
              <a:solidFill>
                <a:schemeClr val="accent1">
                  <a:lumMod val="60000"/>
                  <a:lumOff val="40000"/>
                </a:schemeClr>
              </a:soli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79AE-476C-8EB5-8B62917C7D8B}"/>
              </c:ext>
            </c:extLst>
          </c:dPt>
          <c:dPt>
            <c:idx val="3"/>
            <c:bubble3D val="0"/>
            <c:spPr>
              <a:solidFill>
                <a:schemeClr val="bg2">
                  <a:lumMod val="75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7-79AE-476C-8EB5-8B62917C7D8B}"/>
              </c:ext>
            </c:extLst>
          </c:dPt>
          <c:dPt>
            <c:idx val="4"/>
            <c:bubble3D val="0"/>
            <c:spPr>
              <a:solidFill>
                <a:schemeClr val="tx1">
                  <a:lumMod val="65000"/>
                  <a:lumOff val="35000"/>
                </a:schemeClr>
              </a:soli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79AE-476C-8EB5-8B62917C7D8B}"/>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Worship</c:v>
                </c:pt>
                <c:pt idx="1">
                  <c:v>Education</c:v>
                </c:pt>
                <c:pt idx="2">
                  <c:v>Community</c:v>
                </c:pt>
                <c:pt idx="3">
                  <c:v>Caring</c:v>
                </c:pt>
                <c:pt idx="4">
                  <c:v>Benevolence</c:v>
                </c:pt>
              </c:strCache>
            </c:strRef>
          </c:cat>
          <c:val>
            <c:numRef>
              <c:f>Sheet1!$B$2:$B$6</c:f>
              <c:numCache>
                <c:formatCode>General</c:formatCode>
                <c:ptCount val="5"/>
                <c:pt idx="0">
                  <c:v>219750</c:v>
                </c:pt>
                <c:pt idx="1">
                  <c:v>124271</c:v>
                </c:pt>
                <c:pt idx="2">
                  <c:v>51859</c:v>
                </c:pt>
                <c:pt idx="3">
                  <c:v>44584</c:v>
                </c:pt>
                <c:pt idx="4">
                  <c:v>60574</c:v>
                </c:pt>
              </c:numCache>
            </c:numRef>
          </c:val>
          <c:extLst>
            <c:ext xmlns:c16="http://schemas.microsoft.com/office/drawing/2014/chart" uri="{C3380CC4-5D6E-409C-BE32-E72D297353CC}">
              <c16:uniqueId val="{0000000A-79AE-476C-8EB5-8B62917C7D8B}"/>
            </c:ext>
          </c:extLst>
        </c:ser>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cap="rnd">
          <a:solidFill>
            <a:schemeClr val="bg1">
              <a:alpha val="95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accent3">
        <a:lumMod val="20000"/>
        <a:lumOff val="80000"/>
      </a:schemeClr>
    </a:solidFill>
    <a:ln>
      <a:noFill/>
    </a:ln>
    <a:effectLst>
      <a:softEdge rad="0"/>
    </a:effectLst>
    <a:scene3d>
      <a:camera prst="orthographicFront"/>
      <a:lightRig rig="threePt" dir="t"/>
    </a:scene3d>
    <a:sp3d>
      <a:bevelT/>
    </a:sp3d>
  </c:spPr>
  <c:txPr>
    <a:bodyPr/>
    <a:lstStyle/>
    <a:p>
      <a:pPr>
        <a:defRPr baseline="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2018</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ln>
              <a:solidFill>
                <a:schemeClr val="bg1"/>
              </a:solidFill>
            </a:ln>
          </c:spPr>
          <c:dPt>
            <c:idx val="0"/>
            <c:bubble3D val="0"/>
            <c:explosion val="9"/>
            <c:spPr>
              <a:solidFill>
                <a:schemeClr val="accent1">
                  <a:lumMod val="75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1-B714-4D61-A374-F3308593FD3B}"/>
              </c:ext>
            </c:extLst>
          </c:dPt>
          <c:dPt>
            <c:idx val="1"/>
            <c:bubble3D val="0"/>
            <c:spPr>
              <a:solidFill>
                <a:schemeClr val="accent1">
                  <a:lumMod val="20000"/>
                  <a:lumOff val="80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3-B714-4D61-A374-F3308593FD3B}"/>
              </c:ext>
            </c:extLst>
          </c:dPt>
          <c:dPt>
            <c:idx val="2"/>
            <c:bubble3D val="0"/>
            <c:spPr>
              <a:solidFill>
                <a:schemeClr val="accent1">
                  <a:lumMod val="60000"/>
                  <a:lumOff val="40000"/>
                </a:schemeClr>
              </a:soli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714-4D61-A374-F3308593FD3B}"/>
              </c:ext>
            </c:extLst>
          </c:dPt>
          <c:dPt>
            <c:idx val="3"/>
            <c:bubble3D val="0"/>
            <c:spPr>
              <a:solidFill>
                <a:schemeClr val="bg2">
                  <a:lumMod val="75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7-B714-4D61-A374-F3308593FD3B}"/>
              </c:ext>
            </c:extLst>
          </c:dPt>
          <c:dPt>
            <c:idx val="4"/>
            <c:bubble3D val="0"/>
            <c:spPr>
              <a:solidFill>
                <a:schemeClr val="tx1">
                  <a:lumMod val="65000"/>
                  <a:lumOff val="35000"/>
                </a:schemeClr>
              </a:soli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B714-4D61-A374-F3308593FD3B}"/>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Worship</c:v>
                </c:pt>
                <c:pt idx="1">
                  <c:v>Education</c:v>
                </c:pt>
                <c:pt idx="2">
                  <c:v>Community</c:v>
                </c:pt>
                <c:pt idx="3">
                  <c:v>Caring</c:v>
                </c:pt>
                <c:pt idx="4">
                  <c:v>Benevolence</c:v>
                </c:pt>
              </c:strCache>
            </c:strRef>
          </c:cat>
          <c:val>
            <c:numRef>
              <c:f>Sheet1!$B$2:$B$6</c:f>
              <c:numCache>
                <c:formatCode>General</c:formatCode>
                <c:ptCount val="5"/>
                <c:pt idx="0">
                  <c:v>219750</c:v>
                </c:pt>
                <c:pt idx="1">
                  <c:v>124271</c:v>
                </c:pt>
                <c:pt idx="2">
                  <c:v>51859</c:v>
                </c:pt>
                <c:pt idx="3">
                  <c:v>44584</c:v>
                </c:pt>
                <c:pt idx="4">
                  <c:v>60574</c:v>
                </c:pt>
              </c:numCache>
            </c:numRef>
          </c:val>
          <c:extLst>
            <c:ext xmlns:c16="http://schemas.microsoft.com/office/drawing/2014/chart" uri="{C3380CC4-5D6E-409C-BE32-E72D297353CC}">
              <c16:uniqueId val="{0000000A-B714-4D61-A374-F3308593FD3B}"/>
            </c:ext>
          </c:extLst>
        </c:ser>
        <c:dLbls>
          <c:showLegendKey val="0"/>
          <c:showVal val="0"/>
          <c:showCatName val="0"/>
          <c:showSerName val="0"/>
          <c:showPercent val="0"/>
          <c:showBubbleSize val="0"/>
          <c:showLeaderLines val="0"/>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sng" strike="noStrike" kern="1200" baseline="0">
                <a:solidFill>
                  <a:schemeClr val="tx1"/>
                </a:solidFill>
                <a:latin typeface="+mn-lt"/>
                <a:ea typeface="+mn-ea"/>
                <a:cs typeface="+mn-cs"/>
              </a:defRPr>
            </a:pPr>
            <a:endParaRPr lang="en-US"/>
          </a:p>
        </c:txPr>
      </c:legendEntry>
      <c:overlay val="0"/>
      <c:spPr>
        <a:noFill/>
        <a:ln cap="rnd">
          <a:solidFill>
            <a:schemeClr val="bg1">
              <a:alpha val="95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accent3">
        <a:lumMod val="20000"/>
        <a:lumOff val="80000"/>
      </a:schemeClr>
    </a:solidFill>
    <a:ln>
      <a:noFill/>
    </a:ln>
    <a:effectLst>
      <a:softEdge rad="0"/>
    </a:effectLst>
    <a:scene3d>
      <a:camera prst="orthographicFront"/>
      <a:lightRig rig="threePt" dir="t"/>
    </a:scene3d>
    <a:sp3d>
      <a:bevelT/>
    </a:sp3d>
  </c:spPr>
  <c:txPr>
    <a:bodyPr/>
    <a:lstStyle/>
    <a:p>
      <a:pPr>
        <a:defRPr baseline="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2018</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1">
                  <a:lumMod val="75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1-BE64-4AFF-A6A3-83C3D8C63007}"/>
              </c:ext>
            </c:extLst>
          </c:dPt>
          <c:dPt>
            <c:idx val="1"/>
            <c:bubble3D val="0"/>
            <c:explosion val="9"/>
            <c:spPr>
              <a:solidFill>
                <a:schemeClr val="accent1">
                  <a:lumMod val="20000"/>
                  <a:lumOff val="80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3-BE64-4AFF-A6A3-83C3D8C63007}"/>
              </c:ext>
            </c:extLst>
          </c:dPt>
          <c:dPt>
            <c:idx val="2"/>
            <c:bubble3D val="0"/>
            <c:spPr>
              <a:solidFill>
                <a:schemeClr val="accent1">
                  <a:lumMod val="60000"/>
                  <a:lumOff val="40000"/>
                </a:schemeClr>
              </a:soli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E64-4AFF-A6A3-83C3D8C63007}"/>
              </c:ext>
            </c:extLst>
          </c:dPt>
          <c:dPt>
            <c:idx val="3"/>
            <c:bubble3D val="0"/>
            <c:spPr>
              <a:solidFill>
                <a:schemeClr val="bg2">
                  <a:lumMod val="75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7-BE64-4AFF-A6A3-83C3D8C63007}"/>
              </c:ext>
            </c:extLst>
          </c:dPt>
          <c:dPt>
            <c:idx val="4"/>
            <c:bubble3D val="0"/>
            <c:spPr>
              <a:solidFill>
                <a:schemeClr val="tx1">
                  <a:lumMod val="65000"/>
                  <a:lumOff val="35000"/>
                </a:schemeClr>
              </a:soli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BE64-4AFF-A6A3-83C3D8C63007}"/>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Worship</c:v>
                </c:pt>
                <c:pt idx="1">
                  <c:v>Education</c:v>
                </c:pt>
                <c:pt idx="2">
                  <c:v>Community</c:v>
                </c:pt>
                <c:pt idx="3">
                  <c:v>Caring</c:v>
                </c:pt>
                <c:pt idx="4">
                  <c:v>Benevolence</c:v>
                </c:pt>
              </c:strCache>
            </c:strRef>
          </c:cat>
          <c:val>
            <c:numRef>
              <c:f>Sheet1!$B$2:$B$6</c:f>
              <c:numCache>
                <c:formatCode>General</c:formatCode>
                <c:ptCount val="5"/>
                <c:pt idx="0">
                  <c:v>219750</c:v>
                </c:pt>
                <c:pt idx="1">
                  <c:v>124271</c:v>
                </c:pt>
                <c:pt idx="2">
                  <c:v>51859</c:v>
                </c:pt>
                <c:pt idx="3">
                  <c:v>44584</c:v>
                </c:pt>
                <c:pt idx="4">
                  <c:v>60574</c:v>
                </c:pt>
              </c:numCache>
            </c:numRef>
          </c:val>
          <c:extLst>
            <c:ext xmlns:c16="http://schemas.microsoft.com/office/drawing/2014/chart" uri="{C3380CC4-5D6E-409C-BE32-E72D297353CC}">
              <c16:uniqueId val="{0000000A-BE64-4AFF-A6A3-83C3D8C63007}"/>
            </c:ext>
          </c:extLst>
        </c:ser>
        <c:dLbls>
          <c:showLegendKey val="0"/>
          <c:showVal val="0"/>
          <c:showCatName val="0"/>
          <c:showSerName val="0"/>
          <c:showPercent val="0"/>
          <c:showBubbleSize val="0"/>
          <c:showLeaderLines val="0"/>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sng" strike="noStrike" kern="1200" baseline="0">
                <a:solidFill>
                  <a:schemeClr val="tx1"/>
                </a:solidFill>
                <a:latin typeface="+mn-lt"/>
                <a:ea typeface="+mn-ea"/>
                <a:cs typeface="+mn-cs"/>
              </a:defRPr>
            </a:pPr>
            <a:endParaRPr lang="en-US"/>
          </a:p>
        </c:txPr>
      </c:legendEntry>
      <c:overlay val="0"/>
      <c:spPr>
        <a:noFill/>
        <a:ln cap="rnd">
          <a:solidFill>
            <a:schemeClr val="bg1">
              <a:alpha val="95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accent3">
        <a:lumMod val="20000"/>
        <a:lumOff val="80000"/>
      </a:schemeClr>
    </a:solidFill>
    <a:ln>
      <a:noFill/>
    </a:ln>
    <a:effectLst>
      <a:softEdge rad="0"/>
    </a:effectLst>
    <a:scene3d>
      <a:camera prst="orthographicFront"/>
      <a:lightRig rig="threePt" dir="t"/>
    </a:scene3d>
    <a:sp3d>
      <a:bevelT/>
    </a:sp3d>
  </c:spPr>
  <c:txPr>
    <a:bodyPr/>
    <a:lstStyle/>
    <a:p>
      <a:pPr>
        <a:defRPr baseline="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2018</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1">
                  <a:lumMod val="75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1-227D-4181-8650-7219C5BADF20}"/>
              </c:ext>
            </c:extLst>
          </c:dPt>
          <c:dPt>
            <c:idx val="1"/>
            <c:bubble3D val="0"/>
            <c:spPr>
              <a:solidFill>
                <a:schemeClr val="accent1">
                  <a:lumMod val="20000"/>
                  <a:lumOff val="80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3-227D-4181-8650-7219C5BADF20}"/>
              </c:ext>
            </c:extLst>
          </c:dPt>
          <c:dPt>
            <c:idx val="2"/>
            <c:bubble3D val="0"/>
            <c:explosion val="12"/>
            <c:spPr>
              <a:solidFill>
                <a:schemeClr val="accent1">
                  <a:lumMod val="60000"/>
                  <a:lumOff val="40000"/>
                </a:schemeClr>
              </a:soli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27D-4181-8650-7219C5BADF20}"/>
              </c:ext>
            </c:extLst>
          </c:dPt>
          <c:dPt>
            <c:idx val="3"/>
            <c:bubble3D val="0"/>
            <c:spPr>
              <a:solidFill>
                <a:schemeClr val="bg2">
                  <a:lumMod val="75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7-227D-4181-8650-7219C5BADF20}"/>
              </c:ext>
            </c:extLst>
          </c:dPt>
          <c:dPt>
            <c:idx val="4"/>
            <c:bubble3D val="0"/>
            <c:spPr>
              <a:solidFill>
                <a:schemeClr val="tx1">
                  <a:lumMod val="65000"/>
                  <a:lumOff val="35000"/>
                </a:schemeClr>
              </a:soli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227D-4181-8650-7219C5BADF20}"/>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Worship</c:v>
                </c:pt>
                <c:pt idx="1">
                  <c:v>Education</c:v>
                </c:pt>
                <c:pt idx="2">
                  <c:v>Community</c:v>
                </c:pt>
                <c:pt idx="3">
                  <c:v>Caring</c:v>
                </c:pt>
                <c:pt idx="4">
                  <c:v>Benevolence</c:v>
                </c:pt>
              </c:strCache>
            </c:strRef>
          </c:cat>
          <c:val>
            <c:numRef>
              <c:f>Sheet1!$B$2:$B$6</c:f>
              <c:numCache>
                <c:formatCode>General</c:formatCode>
                <c:ptCount val="5"/>
                <c:pt idx="0">
                  <c:v>219750</c:v>
                </c:pt>
                <c:pt idx="1">
                  <c:v>124271</c:v>
                </c:pt>
                <c:pt idx="2">
                  <c:v>51859</c:v>
                </c:pt>
                <c:pt idx="3">
                  <c:v>44584</c:v>
                </c:pt>
                <c:pt idx="4">
                  <c:v>60574</c:v>
                </c:pt>
              </c:numCache>
            </c:numRef>
          </c:val>
          <c:extLst>
            <c:ext xmlns:c16="http://schemas.microsoft.com/office/drawing/2014/chart" uri="{C3380CC4-5D6E-409C-BE32-E72D297353CC}">
              <c16:uniqueId val="{0000000A-227D-4181-8650-7219C5BADF20}"/>
            </c:ext>
          </c:extLst>
        </c:ser>
        <c:dLbls>
          <c:showLegendKey val="0"/>
          <c:showVal val="0"/>
          <c:showCatName val="0"/>
          <c:showSerName val="0"/>
          <c:showPercent val="0"/>
          <c:showBubbleSize val="0"/>
          <c:showLeaderLines val="0"/>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sng"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overlay val="0"/>
      <c:spPr>
        <a:noFill/>
        <a:ln cap="rnd">
          <a:solidFill>
            <a:schemeClr val="bg1">
              <a:alpha val="95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accent3">
        <a:lumMod val="20000"/>
        <a:lumOff val="80000"/>
      </a:schemeClr>
    </a:solidFill>
    <a:ln>
      <a:noFill/>
    </a:ln>
    <a:effectLst>
      <a:softEdge rad="0"/>
    </a:effectLst>
    <a:scene3d>
      <a:camera prst="orthographicFront"/>
      <a:lightRig rig="threePt" dir="t"/>
    </a:scene3d>
    <a:sp3d>
      <a:bevelT/>
    </a:sp3d>
  </c:spPr>
  <c:txPr>
    <a:bodyPr/>
    <a:lstStyle/>
    <a:p>
      <a:pPr>
        <a:defRPr baseline="0">
          <a:solidFill>
            <a:schemeClr val="tx1"/>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r>
              <a:rPr lang="en-US"/>
              <a:t>2018</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tx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Column1</c:v>
                </c:pt>
              </c:strCache>
            </c:strRef>
          </c:tx>
          <c:spPr>
            <a:ln>
              <a:solidFill>
                <a:schemeClr val="bg1"/>
              </a:solidFill>
            </a:ln>
          </c:spPr>
          <c:dPt>
            <c:idx val="0"/>
            <c:bubble3D val="0"/>
            <c:spPr>
              <a:solidFill>
                <a:schemeClr val="accent1">
                  <a:lumMod val="75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1-90CA-44CA-BCC0-6382B93D6872}"/>
              </c:ext>
            </c:extLst>
          </c:dPt>
          <c:dPt>
            <c:idx val="1"/>
            <c:bubble3D val="0"/>
            <c:spPr>
              <a:solidFill>
                <a:schemeClr val="accent1">
                  <a:lumMod val="20000"/>
                  <a:lumOff val="80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3-90CA-44CA-BCC0-6382B93D6872}"/>
              </c:ext>
            </c:extLst>
          </c:dPt>
          <c:dPt>
            <c:idx val="2"/>
            <c:bubble3D val="0"/>
            <c:spPr>
              <a:solidFill>
                <a:schemeClr val="accent1">
                  <a:lumMod val="60000"/>
                  <a:lumOff val="40000"/>
                </a:schemeClr>
              </a:soli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90CA-44CA-BCC0-6382B93D6872}"/>
              </c:ext>
            </c:extLst>
          </c:dPt>
          <c:dPt>
            <c:idx val="3"/>
            <c:bubble3D val="0"/>
            <c:explosion val="13"/>
            <c:spPr>
              <a:solidFill>
                <a:schemeClr val="bg2">
                  <a:lumMod val="75000"/>
                </a:schemeClr>
              </a:solidFill>
              <a:ln>
                <a:solidFill>
                  <a:schemeClr val="tx1"/>
                </a:solidFill>
              </a:ln>
              <a:effectLst>
                <a:outerShdw blurRad="57150" dist="19050" dir="5400000" algn="ctr" rotWithShape="0">
                  <a:srgbClr val="000000">
                    <a:alpha val="63000"/>
                  </a:srgbClr>
                </a:outerShdw>
              </a:effectLst>
              <a:scene3d>
                <a:camera prst="orthographicFront"/>
                <a:lightRig rig="threePt" dir="t"/>
              </a:scene3d>
              <a:sp3d/>
            </c:spPr>
            <c:extLst>
              <c:ext xmlns:c16="http://schemas.microsoft.com/office/drawing/2014/chart" uri="{C3380CC4-5D6E-409C-BE32-E72D297353CC}">
                <c16:uniqueId val="{00000007-90CA-44CA-BCC0-6382B93D6872}"/>
              </c:ext>
            </c:extLst>
          </c:dPt>
          <c:dPt>
            <c:idx val="4"/>
            <c:bubble3D val="0"/>
            <c:spPr>
              <a:solidFill>
                <a:schemeClr val="tx1">
                  <a:lumMod val="65000"/>
                  <a:lumOff val="35000"/>
                </a:schemeClr>
              </a:solidFill>
              <a:ln>
                <a:solidFill>
                  <a:schemeClr val="tx1"/>
                </a:solid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90CA-44CA-BCC0-6382B93D6872}"/>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Worship</c:v>
                </c:pt>
                <c:pt idx="1">
                  <c:v>Education</c:v>
                </c:pt>
                <c:pt idx="2">
                  <c:v>Community</c:v>
                </c:pt>
                <c:pt idx="3">
                  <c:v>Caring</c:v>
                </c:pt>
                <c:pt idx="4">
                  <c:v>Benevolence</c:v>
                </c:pt>
              </c:strCache>
            </c:strRef>
          </c:cat>
          <c:val>
            <c:numRef>
              <c:f>Sheet1!$B$2:$B$6</c:f>
              <c:numCache>
                <c:formatCode>General</c:formatCode>
                <c:ptCount val="5"/>
                <c:pt idx="0">
                  <c:v>219750</c:v>
                </c:pt>
                <c:pt idx="1">
                  <c:v>124271</c:v>
                </c:pt>
                <c:pt idx="2">
                  <c:v>51859</c:v>
                </c:pt>
                <c:pt idx="3">
                  <c:v>44584</c:v>
                </c:pt>
                <c:pt idx="4">
                  <c:v>60574</c:v>
                </c:pt>
              </c:numCache>
            </c:numRef>
          </c:val>
          <c:extLst>
            <c:ext xmlns:c16="http://schemas.microsoft.com/office/drawing/2014/chart" uri="{C3380CC4-5D6E-409C-BE32-E72D297353CC}">
              <c16:uniqueId val="{0000000A-90CA-44CA-BCC0-6382B93D6872}"/>
            </c:ext>
          </c:extLst>
        </c:ser>
        <c:dLbls>
          <c:showLegendKey val="0"/>
          <c:showVal val="0"/>
          <c:showCatName val="0"/>
          <c:showSerName val="0"/>
          <c:showPercent val="0"/>
          <c:showBubbleSize val="0"/>
          <c:showLeaderLines val="0"/>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sng" strike="noStrike" kern="1200" baseline="0">
                <a:solidFill>
                  <a:schemeClr val="tx1"/>
                </a:solidFill>
                <a:latin typeface="+mn-lt"/>
                <a:ea typeface="+mn-ea"/>
                <a:cs typeface="+mn-cs"/>
              </a:defRPr>
            </a:pPr>
            <a:endParaRPr lang="en-US"/>
          </a:p>
        </c:txPr>
      </c:legendEntry>
      <c:overlay val="0"/>
      <c:spPr>
        <a:noFill/>
        <a:ln cap="rnd">
          <a:solidFill>
            <a:schemeClr val="bg1">
              <a:alpha val="95000"/>
            </a:schemeClr>
          </a:solid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accent3">
        <a:lumMod val="20000"/>
        <a:lumOff val="80000"/>
      </a:schemeClr>
    </a:solidFill>
    <a:ln>
      <a:noFill/>
    </a:ln>
    <a:effectLst>
      <a:softEdge rad="0"/>
    </a:effectLst>
    <a:scene3d>
      <a:camera prst="orthographicFront"/>
      <a:lightRig rig="threePt" dir="t"/>
    </a:scene3d>
    <a:sp3d>
      <a:bevelT/>
    </a:sp3d>
  </c:spPr>
  <c:txPr>
    <a:bodyPr/>
    <a:lstStyle/>
    <a:p>
      <a:pPr>
        <a:defRPr baseline="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57">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0.46187</cdr:x>
      <cdr:y>0.24855</cdr:y>
    </cdr:from>
    <cdr:to>
      <cdr:x>0.5966</cdr:x>
      <cdr:y>0.29609</cdr:y>
    </cdr:to>
    <cdr:sp macro="" textlink="">
      <cdr:nvSpPr>
        <cdr:cNvPr id="12" name="TextBox 11"/>
        <cdr:cNvSpPr txBox="1"/>
      </cdr:nvSpPr>
      <cdr:spPr>
        <a:xfrm xmlns:a="http://schemas.openxmlformats.org/drawingml/2006/main">
          <a:off x="3069378" y="1328089"/>
          <a:ext cx="895350" cy="254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F1C578-F27A-4FF8-BE2E-92EC8ACFC4F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88AE4-2A61-48AC-9618-82556C31A19B}" type="slidenum">
              <a:rPr lang="en-US" smtClean="0"/>
              <a:t>‹#›</a:t>
            </a:fld>
            <a:endParaRPr lang="en-US"/>
          </a:p>
        </p:txBody>
      </p:sp>
    </p:spTree>
    <p:extLst>
      <p:ext uri="{BB962C8B-B14F-4D97-AF65-F5344CB8AC3E}">
        <p14:creationId xmlns:p14="http://schemas.microsoft.com/office/powerpoint/2010/main" val="1716547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1C578-F27A-4FF8-BE2E-92EC8ACFC4F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88AE4-2A61-48AC-9618-82556C31A19B}" type="slidenum">
              <a:rPr lang="en-US" smtClean="0"/>
              <a:t>‹#›</a:t>
            </a:fld>
            <a:endParaRPr lang="en-US"/>
          </a:p>
        </p:txBody>
      </p:sp>
    </p:spTree>
    <p:extLst>
      <p:ext uri="{BB962C8B-B14F-4D97-AF65-F5344CB8AC3E}">
        <p14:creationId xmlns:p14="http://schemas.microsoft.com/office/powerpoint/2010/main" val="1832405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1C578-F27A-4FF8-BE2E-92EC8ACFC4F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88AE4-2A61-48AC-9618-82556C31A19B}" type="slidenum">
              <a:rPr lang="en-US" smtClean="0"/>
              <a:t>‹#›</a:t>
            </a:fld>
            <a:endParaRPr lang="en-US"/>
          </a:p>
        </p:txBody>
      </p:sp>
    </p:spTree>
    <p:extLst>
      <p:ext uri="{BB962C8B-B14F-4D97-AF65-F5344CB8AC3E}">
        <p14:creationId xmlns:p14="http://schemas.microsoft.com/office/powerpoint/2010/main" val="2561095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F1C578-F27A-4FF8-BE2E-92EC8ACFC4F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88AE4-2A61-48AC-9618-82556C31A19B}" type="slidenum">
              <a:rPr lang="en-US" smtClean="0"/>
              <a:t>‹#›</a:t>
            </a:fld>
            <a:endParaRPr lang="en-US"/>
          </a:p>
        </p:txBody>
      </p:sp>
    </p:spTree>
    <p:extLst>
      <p:ext uri="{BB962C8B-B14F-4D97-AF65-F5344CB8AC3E}">
        <p14:creationId xmlns:p14="http://schemas.microsoft.com/office/powerpoint/2010/main" val="3022504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EF1C578-F27A-4FF8-BE2E-92EC8ACFC4F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88AE4-2A61-48AC-9618-82556C31A19B}" type="slidenum">
              <a:rPr lang="en-US" smtClean="0"/>
              <a:t>‹#›</a:t>
            </a:fld>
            <a:endParaRPr lang="en-US"/>
          </a:p>
        </p:txBody>
      </p:sp>
    </p:spTree>
    <p:extLst>
      <p:ext uri="{BB962C8B-B14F-4D97-AF65-F5344CB8AC3E}">
        <p14:creationId xmlns:p14="http://schemas.microsoft.com/office/powerpoint/2010/main" val="1404591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F1C578-F27A-4FF8-BE2E-92EC8ACFC4F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A88AE4-2A61-48AC-9618-82556C31A19B}" type="slidenum">
              <a:rPr lang="en-US" smtClean="0"/>
              <a:t>‹#›</a:t>
            </a:fld>
            <a:endParaRPr lang="en-US"/>
          </a:p>
        </p:txBody>
      </p:sp>
    </p:spTree>
    <p:extLst>
      <p:ext uri="{BB962C8B-B14F-4D97-AF65-F5344CB8AC3E}">
        <p14:creationId xmlns:p14="http://schemas.microsoft.com/office/powerpoint/2010/main" val="775457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F1C578-F27A-4FF8-BE2E-92EC8ACFC4F3}"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A88AE4-2A61-48AC-9618-82556C31A19B}" type="slidenum">
              <a:rPr lang="en-US" smtClean="0"/>
              <a:t>‹#›</a:t>
            </a:fld>
            <a:endParaRPr lang="en-US"/>
          </a:p>
        </p:txBody>
      </p:sp>
    </p:spTree>
    <p:extLst>
      <p:ext uri="{BB962C8B-B14F-4D97-AF65-F5344CB8AC3E}">
        <p14:creationId xmlns:p14="http://schemas.microsoft.com/office/powerpoint/2010/main" val="22325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F1C578-F27A-4FF8-BE2E-92EC8ACFC4F3}"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A88AE4-2A61-48AC-9618-82556C31A19B}" type="slidenum">
              <a:rPr lang="en-US" smtClean="0"/>
              <a:t>‹#›</a:t>
            </a:fld>
            <a:endParaRPr lang="en-US"/>
          </a:p>
        </p:txBody>
      </p:sp>
    </p:spTree>
    <p:extLst>
      <p:ext uri="{BB962C8B-B14F-4D97-AF65-F5344CB8AC3E}">
        <p14:creationId xmlns:p14="http://schemas.microsoft.com/office/powerpoint/2010/main" val="1696036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1C578-F27A-4FF8-BE2E-92EC8ACFC4F3}"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A88AE4-2A61-48AC-9618-82556C31A19B}" type="slidenum">
              <a:rPr lang="en-US" smtClean="0"/>
              <a:t>‹#›</a:t>
            </a:fld>
            <a:endParaRPr lang="en-US"/>
          </a:p>
        </p:txBody>
      </p:sp>
    </p:spTree>
    <p:extLst>
      <p:ext uri="{BB962C8B-B14F-4D97-AF65-F5344CB8AC3E}">
        <p14:creationId xmlns:p14="http://schemas.microsoft.com/office/powerpoint/2010/main" val="245148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F1C578-F27A-4FF8-BE2E-92EC8ACFC4F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A88AE4-2A61-48AC-9618-82556C31A19B}" type="slidenum">
              <a:rPr lang="en-US" smtClean="0"/>
              <a:t>‹#›</a:t>
            </a:fld>
            <a:endParaRPr lang="en-US"/>
          </a:p>
        </p:txBody>
      </p:sp>
    </p:spTree>
    <p:extLst>
      <p:ext uri="{BB962C8B-B14F-4D97-AF65-F5344CB8AC3E}">
        <p14:creationId xmlns:p14="http://schemas.microsoft.com/office/powerpoint/2010/main" val="1092349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EF1C578-F27A-4FF8-BE2E-92EC8ACFC4F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A88AE4-2A61-48AC-9618-82556C31A19B}" type="slidenum">
              <a:rPr lang="en-US" smtClean="0"/>
              <a:t>‹#›</a:t>
            </a:fld>
            <a:endParaRPr lang="en-US"/>
          </a:p>
        </p:txBody>
      </p:sp>
    </p:spTree>
    <p:extLst>
      <p:ext uri="{BB962C8B-B14F-4D97-AF65-F5344CB8AC3E}">
        <p14:creationId xmlns:p14="http://schemas.microsoft.com/office/powerpoint/2010/main" val="3939668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7000">
              <a:schemeClr val="bg1">
                <a:alpha val="92000"/>
              </a:schemeClr>
            </a:gs>
            <a:gs pos="60000">
              <a:schemeClr val="accent1">
                <a:lumMod val="45000"/>
                <a:lumOff val="55000"/>
              </a:schemeClr>
            </a:gs>
            <a:gs pos="79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F1C578-F27A-4FF8-BE2E-92EC8ACFC4F3}" type="datetimeFigureOut">
              <a:rPr lang="en-US" smtClean="0"/>
              <a:t>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A88AE4-2A61-48AC-9618-82556C31A19B}" type="slidenum">
              <a:rPr lang="en-US" smtClean="0"/>
              <a:t>‹#›</a:t>
            </a:fld>
            <a:endParaRPr lang="en-US"/>
          </a:p>
        </p:txBody>
      </p:sp>
    </p:spTree>
    <p:extLst>
      <p:ext uri="{BB962C8B-B14F-4D97-AF65-F5344CB8AC3E}">
        <p14:creationId xmlns:p14="http://schemas.microsoft.com/office/powerpoint/2010/main" val="502184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4.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4248" y="3039414"/>
            <a:ext cx="2508271" cy="3503054"/>
          </a:xfrm>
          <a:prstGeom prst="rect">
            <a:avLst/>
          </a:prstGeom>
          <a:noFill/>
        </p:spPr>
        <p:txBody>
          <a:bodyPr wrap="square" rtlCol="0">
            <a:spAutoFit/>
          </a:bodyPr>
          <a:lstStyle/>
          <a:p>
            <a:endParaRPr lang="en-US" dirty="0"/>
          </a:p>
        </p:txBody>
      </p:sp>
      <p:sp>
        <p:nvSpPr>
          <p:cNvPr id="6" name="TextBox 5"/>
          <p:cNvSpPr txBox="1"/>
          <p:nvPr/>
        </p:nvSpPr>
        <p:spPr>
          <a:xfrm>
            <a:off x="0" y="2516194"/>
            <a:ext cx="12192000" cy="1569660"/>
          </a:xfrm>
          <a:prstGeom prst="rect">
            <a:avLst/>
          </a:prstGeom>
          <a:noFill/>
        </p:spPr>
        <p:txBody>
          <a:bodyPr wrap="square" rtlCol="0">
            <a:spAutoFit/>
          </a:bodyPr>
          <a:lstStyle/>
          <a:p>
            <a:pPr algn="ctr"/>
            <a:r>
              <a:rPr lang="en-US" sz="4000" b="1" dirty="0"/>
              <a:t>Proposed 2018 Narrative Budget</a:t>
            </a:r>
          </a:p>
          <a:p>
            <a:pPr algn="ctr"/>
            <a:r>
              <a:rPr lang="en-US" sz="2800" b="1" dirty="0"/>
              <a:t>Annual Congregational Meeting</a:t>
            </a:r>
          </a:p>
          <a:p>
            <a:pPr algn="ctr"/>
            <a:r>
              <a:rPr lang="en-US" sz="2800" b="1" dirty="0"/>
              <a:t>January 28, 2018</a:t>
            </a:r>
          </a:p>
        </p:txBody>
      </p:sp>
      <p:graphicFrame>
        <p:nvGraphicFramePr>
          <p:cNvPr id="8" name="Chart 7"/>
          <p:cNvGraphicFramePr/>
          <p:nvPr>
            <p:extLst/>
          </p:nvPr>
        </p:nvGraphicFramePr>
        <p:xfrm>
          <a:off x="231451" y="2376945"/>
          <a:ext cx="3101068" cy="3719993"/>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58" y="130808"/>
            <a:ext cx="1724025" cy="952500"/>
          </a:xfrm>
          <a:prstGeom prst="rect">
            <a:avLst/>
          </a:prstGeom>
        </p:spPr>
      </p:pic>
    </p:spTree>
    <p:extLst>
      <p:ext uri="{BB962C8B-B14F-4D97-AF65-F5344CB8AC3E}">
        <p14:creationId xmlns:p14="http://schemas.microsoft.com/office/powerpoint/2010/main" val="4180569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58" y="130808"/>
            <a:ext cx="1724025" cy="952500"/>
          </a:xfrm>
          <a:prstGeom prst="rect">
            <a:avLst/>
          </a:prstGeom>
        </p:spPr>
      </p:pic>
      <p:graphicFrame>
        <p:nvGraphicFramePr>
          <p:cNvPr id="7" name="Chart 6"/>
          <p:cNvGraphicFramePr/>
          <p:nvPr>
            <p:extLst>
              <p:ext uri="{D42A27DB-BD31-4B8C-83A1-F6EECF244321}">
                <p14:modId xmlns:p14="http://schemas.microsoft.com/office/powerpoint/2010/main" val="414289124"/>
              </p:ext>
            </p:extLst>
          </p:nvPr>
        </p:nvGraphicFramePr>
        <p:xfrm>
          <a:off x="875248" y="1436864"/>
          <a:ext cx="10455771" cy="482253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7AD90B7-4A6D-4325-A1D0-932C803BB939}"/>
              </a:ext>
            </a:extLst>
          </p:cNvPr>
          <p:cNvSpPr txBox="1"/>
          <p:nvPr/>
        </p:nvSpPr>
        <p:spPr>
          <a:xfrm>
            <a:off x="0" y="498533"/>
            <a:ext cx="12192000" cy="584775"/>
          </a:xfrm>
          <a:prstGeom prst="rect">
            <a:avLst/>
          </a:prstGeom>
          <a:noFill/>
        </p:spPr>
        <p:txBody>
          <a:bodyPr wrap="square" rtlCol="0">
            <a:spAutoFit/>
          </a:bodyPr>
          <a:lstStyle/>
          <a:p>
            <a:pPr algn="ctr"/>
            <a:r>
              <a:rPr lang="en-US" sz="3200" b="1" dirty="0"/>
              <a:t>Budget and Spending History</a:t>
            </a:r>
          </a:p>
        </p:txBody>
      </p:sp>
    </p:spTree>
    <p:extLst>
      <p:ext uri="{BB962C8B-B14F-4D97-AF65-F5344CB8AC3E}">
        <p14:creationId xmlns:p14="http://schemas.microsoft.com/office/powerpoint/2010/main" val="630091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7000">
              <a:schemeClr val="bg1">
                <a:alpha val="92000"/>
              </a:schemeClr>
            </a:gs>
            <a:gs pos="60000">
              <a:schemeClr val="accent1">
                <a:lumMod val="45000"/>
                <a:lumOff val="55000"/>
              </a:schemeClr>
            </a:gs>
            <a:gs pos="79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5" name="TextBox 24"/>
          <p:cNvSpPr txBox="1"/>
          <p:nvPr/>
        </p:nvSpPr>
        <p:spPr>
          <a:xfrm>
            <a:off x="2136271" y="498533"/>
            <a:ext cx="7580209" cy="584775"/>
          </a:xfrm>
          <a:prstGeom prst="rect">
            <a:avLst/>
          </a:prstGeom>
          <a:noFill/>
        </p:spPr>
        <p:txBody>
          <a:bodyPr wrap="square" rtlCol="0">
            <a:spAutoFit/>
          </a:bodyPr>
          <a:lstStyle/>
          <a:p>
            <a:pPr algn="ctr"/>
            <a:r>
              <a:rPr lang="en-US" sz="3200" b="1" dirty="0"/>
              <a:t>2018 Budget Decision Points</a:t>
            </a:r>
          </a:p>
        </p:txBody>
      </p:sp>
      <p:sp>
        <p:nvSpPr>
          <p:cNvPr id="26" name="TextBox 25"/>
          <p:cNvSpPr txBox="1"/>
          <p:nvPr/>
        </p:nvSpPr>
        <p:spPr>
          <a:xfrm>
            <a:off x="1013696" y="1703835"/>
            <a:ext cx="5826380" cy="1631216"/>
          </a:xfrm>
          <a:prstGeom prst="rect">
            <a:avLst/>
          </a:prstGeom>
          <a:noFill/>
        </p:spPr>
        <p:txBody>
          <a:bodyPr wrap="square" rtlCol="0">
            <a:spAutoFit/>
          </a:bodyPr>
          <a:lstStyle/>
          <a:p>
            <a:r>
              <a:rPr lang="en-US" sz="2000" b="1" dirty="0">
                <a:cs typeface="Arial" panose="020B0604020202020204" pitchFamily="34" charset="0"/>
              </a:rPr>
              <a:t>2017 Surplus was  $18,517</a:t>
            </a:r>
          </a:p>
          <a:p>
            <a:pPr marL="342900" indent="-342900">
              <a:buFont typeface="Arial" panose="020B0604020202020204" pitchFamily="34" charset="0"/>
              <a:buChar char="•"/>
            </a:pPr>
            <a:r>
              <a:rPr lang="en-US" sz="2000" dirty="0">
                <a:cs typeface="Arial" panose="020B0604020202020204" pitchFamily="34" charset="0"/>
              </a:rPr>
              <a:t>$10,000 will be used for Web site upgrade</a:t>
            </a:r>
          </a:p>
          <a:p>
            <a:pPr marL="342900" indent="-342900">
              <a:buFont typeface="Arial" panose="020B0604020202020204" pitchFamily="34" charset="0"/>
              <a:buChar char="•"/>
            </a:pPr>
            <a:r>
              <a:rPr lang="en-US" sz="2000" dirty="0">
                <a:cs typeface="Arial" panose="020B0604020202020204" pitchFamily="34" charset="0"/>
              </a:rPr>
              <a:t>$3,000 to replace front sidewalk </a:t>
            </a:r>
          </a:p>
          <a:p>
            <a:endParaRPr lang="en-US" sz="2000" dirty="0">
              <a:cs typeface="Arial" panose="020B0604020202020204" pitchFamily="34" charset="0"/>
            </a:endParaRPr>
          </a:p>
          <a:p>
            <a:pPr lvl="1"/>
            <a:endParaRPr lang="en-US" sz="2000" dirty="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58" y="130808"/>
            <a:ext cx="1724025" cy="952500"/>
          </a:xfrm>
          <a:prstGeom prst="rect">
            <a:avLst/>
          </a:prstGeom>
        </p:spPr>
      </p:pic>
      <p:sp>
        <p:nvSpPr>
          <p:cNvPr id="2" name="Rectangle 1">
            <a:extLst>
              <a:ext uri="{FF2B5EF4-FFF2-40B4-BE49-F238E27FC236}">
                <a16:creationId xmlns:a16="http://schemas.microsoft.com/office/drawing/2014/main" id="{2DD3ADF6-F761-4FDF-9FD6-90E7C5FA2FDA}"/>
              </a:ext>
            </a:extLst>
          </p:cNvPr>
          <p:cNvSpPr/>
          <p:nvPr/>
        </p:nvSpPr>
        <p:spPr>
          <a:xfrm>
            <a:off x="5707962" y="3162098"/>
            <a:ext cx="5752807" cy="3170099"/>
          </a:xfrm>
          <a:prstGeom prst="rect">
            <a:avLst/>
          </a:prstGeom>
        </p:spPr>
        <p:txBody>
          <a:bodyPr wrap="square">
            <a:spAutoFit/>
          </a:bodyPr>
          <a:lstStyle/>
          <a:p>
            <a:r>
              <a:rPr lang="en-US" sz="2000" b="1" u="sng" dirty="0">
                <a:cs typeface="Arial" panose="020B0604020202020204" pitchFamily="34" charset="0"/>
              </a:rPr>
              <a:t>2018 notes</a:t>
            </a:r>
          </a:p>
          <a:p>
            <a:endParaRPr lang="en-US" sz="2000" b="1" u="sng" dirty="0">
              <a:cs typeface="Arial" panose="020B0604020202020204" pitchFamily="34" charset="0"/>
            </a:endParaRPr>
          </a:p>
          <a:p>
            <a:pPr marL="285750" indent="-285750">
              <a:buFont typeface="Arial" panose="020B0604020202020204" pitchFamily="34" charset="0"/>
              <a:buChar char="•"/>
            </a:pPr>
            <a:r>
              <a:rPr lang="en-US" sz="2000" dirty="0"/>
              <a:t>Increase in staff compensation (first in 2 1/2 years)</a:t>
            </a:r>
          </a:p>
          <a:p>
            <a:pPr marL="285750" indent="-285750">
              <a:buFont typeface="Arial" panose="020B0604020202020204" pitchFamily="34" charset="0"/>
              <a:buChar char="•"/>
            </a:pPr>
            <a:r>
              <a:rPr lang="en-US" sz="2000" dirty="0"/>
              <a:t>Youth Assistant position (10 hours per week)</a:t>
            </a:r>
          </a:p>
          <a:p>
            <a:pPr marL="285750" indent="-285750">
              <a:buFont typeface="Arial" panose="020B0604020202020204" pitchFamily="34" charset="0"/>
              <a:buChar char="•"/>
            </a:pPr>
            <a:r>
              <a:rPr lang="en-US" sz="2000" dirty="0"/>
              <a:t>Music budget increase</a:t>
            </a:r>
          </a:p>
          <a:p>
            <a:pPr marL="285750" indent="-285750">
              <a:buFont typeface="Arial" panose="020B0604020202020204" pitchFamily="34" charset="0"/>
              <a:buChar char="•"/>
            </a:pPr>
            <a:r>
              <a:rPr lang="en-US" sz="2000" dirty="0"/>
              <a:t>Increase in Synod/ELCA Support (Benevolence)</a:t>
            </a:r>
          </a:p>
          <a:p>
            <a:pPr marL="285750" indent="-285750">
              <a:buFont typeface="Arial" panose="020B0604020202020204" pitchFamily="34" charset="0"/>
              <a:buChar char="•"/>
            </a:pPr>
            <a:r>
              <a:rPr lang="en-US" sz="2000" dirty="0"/>
              <a:t>Building maintenance increase  </a:t>
            </a:r>
          </a:p>
          <a:p>
            <a:pPr lvl="1"/>
            <a:r>
              <a:rPr lang="en-US" sz="2000" dirty="0"/>
              <a:t>$1,000 cross refurbish</a:t>
            </a:r>
          </a:p>
          <a:p>
            <a:pPr lvl="1"/>
            <a:r>
              <a:rPr lang="en-US" sz="2000" dirty="0"/>
              <a:t>$3,000 Window replacement</a:t>
            </a:r>
          </a:p>
          <a:p>
            <a:pPr lvl="1"/>
            <a:r>
              <a:rPr lang="en-US" sz="2000" dirty="0"/>
              <a:t>$2,100 HVAC repair</a:t>
            </a:r>
          </a:p>
        </p:txBody>
      </p:sp>
      <p:pic>
        <p:nvPicPr>
          <p:cNvPr id="5" name="Picture 4">
            <a:extLst>
              <a:ext uri="{FF2B5EF4-FFF2-40B4-BE49-F238E27FC236}">
                <a16:creationId xmlns:a16="http://schemas.microsoft.com/office/drawing/2014/main" id="{D3026758-2B2B-4CFA-9EA6-04D6884DCDE1}"/>
              </a:ext>
            </a:extLst>
          </p:cNvPr>
          <p:cNvPicPr>
            <a:picLocks noChangeAspect="1"/>
          </p:cNvPicPr>
          <p:nvPr/>
        </p:nvPicPr>
        <p:blipFill>
          <a:blip r:embed="rId3"/>
          <a:stretch>
            <a:fillRect/>
          </a:stretch>
        </p:blipFill>
        <p:spPr>
          <a:xfrm>
            <a:off x="1013696" y="3162098"/>
            <a:ext cx="4177892" cy="3133419"/>
          </a:xfrm>
          <a:prstGeom prst="rect">
            <a:avLst/>
          </a:prstGeom>
        </p:spPr>
      </p:pic>
    </p:spTree>
    <p:extLst>
      <p:ext uri="{BB962C8B-B14F-4D97-AF65-F5344CB8AC3E}">
        <p14:creationId xmlns:p14="http://schemas.microsoft.com/office/powerpoint/2010/main" val="427965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4248" y="3039414"/>
            <a:ext cx="2508271" cy="3503054"/>
          </a:xfrm>
          <a:prstGeom prst="rect">
            <a:avLst/>
          </a:prstGeom>
          <a:noFill/>
        </p:spPr>
        <p:txBody>
          <a:bodyPr wrap="square" rtlCol="0">
            <a:spAutoFit/>
          </a:bodyPr>
          <a:lstStyle/>
          <a:p>
            <a:endParaRPr lang="en-US" dirty="0"/>
          </a:p>
        </p:txBody>
      </p:sp>
      <p:sp>
        <p:nvSpPr>
          <p:cNvPr id="6" name="TextBox 5"/>
          <p:cNvSpPr txBox="1"/>
          <p:nvPr/>
        </p:nvSpPr>
        <p:spPr>
          <a:xfrm>
            <a:off x="0" y="226170"/>
            <a:ext cx="12192000" cy="584775"/>
          </a:xfrm>
          <a:prstGeom prst="rect">
            <a:avLst/>
          </a:prstGeom>
          <a:noFill/>
        </p:spPr>
        <p:txBody>
          <a:bodyPr wrap="square" rtlCol="0">
            <a:spAutoFit/>
          </a:bodyPr>
          <a:lstStyle/>
          <a:p>
            <a:pPr algn="ctr"/>
            <a:r>
              <a:rPr lang="en-US" sz="3200" b="1" dirty="0"/>
              <a:t>Historical Budget Overview</a:t>
            </a:r>
          </a:p>
        </p:txBody>
      </p:sp>
      <p:graphicFrame>
        <p:nvGraphicFramePr>
          <p:cNvPr id="8" name="Chart 7"/>
          <p:cNvGraphicFramePr/>
          <p:nvPr>
            <p:extLst>
              <p:ext uri="{D42A27DB-BD31-4B8C-83A1-F6EECF244321}">
                <p14:modId xmlns:p14="http://schemas.microsoft.com/office/powerpoint/2010/main" val="1559246911"/>
              </p:ext>
            </p:extLst>
          </p:nvPr>
        </p:nvGraphicFramePr>
        <p:xfrm>
          <a:off x="9147159" y="2230344"/>
          <a:ext cx="2770863" cy="326127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p:nvPr>
            <p:extLst>
              <p:ext uri="{D42A27DB-BD31-4B8C-83A1-F6EECF244321}">
                <p14:modId xmlns:p14="http://schemas.microsoft.com/office/powerpoint/2010/main" val="2179153356"/>
              </p:ext>
            </p:extLst>
          </p:nvPr>
        </p:nvGraphicFramePr>
        <p:xfrm>
          <a:off x="1484405" y="1199211"/>
          <a:ext cx="9223189" cy="5343257"/>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58" y="130808"/>
            <a:ext cx="1724025" cy="952500"/>
          </a:xfrm>
          <a:prstGeom prst="rect">
            <a:avLst/>
          </a:prstGeom>
        </p:spPr>
      </p:pic>
    </p:spTree>
    <p:extLst>
      <p:ext uri="{BB962C8B-B14F-4D97-AF65-F5344CB8AC3E}">
        <p14:creationId xmlns:p14="http://schemas.microsoft.com/office/powerpoint/2010/main" val="2873445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266C-2F08-4AF9-AFB1-F4A1959D6317}"/>
              </a:ext>
            </a:extLst>
          </p:cNvPr>
          <p:cNvSpPr>
            <a:spLocks noGrp="1"/>
          </p:cNvSpPr>
          <p:nvPr>
            <p:ph type="title"/>
          </p:nvPr>
        </p:nvSpPr>
        <p:spPr/>
        <p:txBody>
          <a:bodyPr>
            <a:normAutofit/>
          </a:bodyPr>
          <a:lstStyle/>
          <a:p>
            <a:pPr algn="ctr"/>
            <a:r>
              <a:rPr lang="en-US" sz="3200" b="1" dirty="0">
                <a:latin typeface="Calibri" panose="020F0502020204030204" pitchFamily="34" charset="0"/>
                <a:cs typeface="Calibri" panose="020F0502020204030204" pitchFamily="34" charset="0"/>
              </a:rPr>
              <a:t>2017</a:t>
            </a:r>
            <a:r>
              <a:rPr lang="en-US" sz="3200" b="1" dirty="0"/>
              <a:t> </a:t>
            </a:r>
            <a:r>
              <a:rPr lang="en-US" sz="3200" b="1" dirty="0">
                <a:latin typeface="+mn-lt"/>
              </a:rPr>
              <a:t>Financial Review</a:t>
            </a:r>
          </a:p>
        </p:txBody>
      </p:sp>
      <p:pic>
        <p:nvPicPr>
          <p:cNvPr id="7" name="Picture 6">
            <a:extLst>
              <a:ext uri="{FF2B5EF4-FFF2-40B4-BE49-F238E27FC236}">
                <a16:creationId xmlns:a16="http://schemas.microsoft.com/office/drawing/2014/main" id="{80D53891-7212-435F-9B7F-5E72C184DA05}"/>
              </a:ext>
            </a:extLst>
          </p:cNvPr>
          <p:cNvPicPr>
            <a:picLocks noChangeAspect="1"/>
          </p:cNvPicPr>
          <p:nvPr/>
        </p:nvPicPr>
        <p:blipFill>
          <a:blip r:embed="rId2"/>
          <a:stretch>
            <a:fillRect/>
          </a:stretch>
        </p:blipFill>
        <p:spPr>
          <a:xfrm>
            <a:off x="251438" y="207222"/>
            <a:ext cx="1725318" cy="957155"/>
          </a:xfrm>
          <a:prstGeom prst="rect">
            <a:avLst/>
          </a:prstGeom>
        </p:spPr>
      </p:pic>
      <p:pic>
        <p:nvPicPr>
          <p:cNvPr id="10" name="Content Placeholder 9">
            <a:extLst>
              <a:ext uri="{FF2B5EF4-FFF2-40B4-BE49-F238E27FC236}">
                <a16:creationId xmlns:a16="http://schemas.microsoft.com/office/drawing/2014/main" id="{EF7A5827-1E73-4EB5-A9FA-FA8CB1667919}"/>
              </a:ext>
            </a:extLst>
          </p:cNvPr>
          <p:cNvPicPr>
            <a:picLocks noGrp="1" noChangeAspect="1"/>
          </p:cNvPicPr>
          <p:nvPr>
            <p:ph idx="1"/>
          </p:nvPr>
        </p:nvPicPr>
        <p:blipFill>
          <a:blip r:embed="rId3"/>
          <a:stretch>
            <a:fillRect/>
          </a:stretch>
        </p:blipFill>
        <p:spPr>
          <a:xfrm>
            <a:off x="2542820" y="1513490"/>
            <a:ext cx="8191514" cy="5344510"/>
          </a:xfrm>
          <a:prstGeom prst="rect">
            <a:avLst/>
          </a:prstGeom>
        </p:spPr>
      </p:pic>
    </p:spTree>
    <p:extLst>
      <p:ext uri="{BB962C8B-B14F-4D97-AF65-F5344CB8AC3E}">
        <p14:creationId xmlns:p14="http://schemas.microsoft.com/office/powerpoint/2010/main" val="355011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chemeClr val="bg1">
                <a:alpha val="92000"/>
              </a:schemeClr>
            </a:gs>
            <a:gs pos="81000">
              <a:schemeClr val="accent1">
                <a:lumMod val="45000"/>
                <a:lumOff val="55000"/>
              </a:schemeClr>
            </a:gs>
            <a:gs pos="9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5" name="TextBox 4"/>
          <p:cNvSpPr txBox="1"/>
          <p:nvPr/>
        </p:nvSpPr>
        <p:spPr>
          <a:xfrm>
            <a:off x="824248" y="3039414"/>
            <a:ext cx="2508271" cy="3503054"/>
          </a:xfrm>
          <a:prstGeom prst="rect">
            <a:avLst/>
          </a:prstGeom>
          <a:noFill/>
        </p:spPr>
        <p:txBody>
          <a:bodyPr wrap="square" rtlCol="0">
            <a:spAutoFit/>
          </a:bodyPr>
          <a:lstStyle/>
          <a:p>
            <a:endParaRPr lang="en-US" dirty="0"/>
          </a:p>
        </p:txBody>
      </p:sp>
      <p:sp>
        <p:nvSpPr>
          <p:cNvPr id="6" name="TextBox 5"/>
          <p:cNvSpPr txBox="1"/>
          <p:nvPr/>
        </p:nvSpPr>
        <p:spPr>
          <a:xfrm>
            <a:off x="0" y="226170"/>
            <a:ext cx="12192000" cy="584775"/>
          </a:xfrm>
          <a:prstGeom prst="rect">
            <a:avLst/>
          </a:prstGeom>
          <a:noFill/>
        </p:spPr>
        <p:txBody>
          <a:bodyPr wrap="square" rtlCol="0">
            <a:spAutoFit/>
          </a:bodyPr>
          <a:lstStyle/>
          <a:p>
            <a:pPr algn="ctr"/>
            <a:r>
              <a:rPr lang="en-US" sz="3200" b="1" dirty="0"/>
              <a:t>Narrative Budget</a:t>
            </a:r>
          </a:p>
        </p:txBody>
      </p:sp>
      <p:graphicFrame>
        <p:nvGraphicFramePr>
          <p:cNvPr id="8" name="Chart 7"/>
          <p:cNvGraphicFramePr/>
          <p:nvPr>
            <p:extLst>
              <p:ext uri="{D42A27DB-BD31-4B8C-83A1-F6EECF244321}">
                <p14:modId xmlns:p14="http://schemas.microsoft.com/office/powerpoint/2010/main" val="3451348533"/>
              </p:ext>
            </p:extLst>
          </p:nvPr>
        </p:nvGraphicFramePr>
        <p:xfrm>
          <a:off x="231451" y="2376945"/>
          <a:ext cx="3101068" cy="3719993"/>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p:cNvSpPr txBox="1"/>
          <p:nvPr/>
        </p:nvSpPr>
        <p:spPr>
          <a:xfrm>
            <a:off x="4971836" y="1251344"/>
            <a:ext cx="7220164" cy="1938992"/>
          </a:xfrm>
          <a:prstGeom prst="rect">
            <a:avLst/>
          </a:prstGeom>
          <a:noFill/>
        </p:spPr>
        <p:txBody>
          <a:bodyPr wrap="square" rtlCol="0">
            <a:spAutoFit/>
          </a:bodyPr>
          <a:lstStyle/>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Shows our resource use by mission category</a:t>
            </a:r>
          </a:p>
          <a:p>
            <a:pPr marL="285750" indent="-285750">
              <a:buFont typeface="Arial" panose="020B0604020202020204" pitchFamily="34" charset="0"/>
              <a:buChar char="•"/>
            </a:pPr>
            <a:r>
              <a:rPr lang="en-US" sz="2400" b="1" dirty="0"/>
              <a:t>Ensure our priorities are in line with LOC mission</a:t>
            </a:r>
          </a:p>
          <a:p>
            <a:pPr marL="285750" indent="-285750">
              <a:buFont typeface="Arial" panose="020B0604020202020204" pitchFamily="34" charset="0"/>
              <a:buChar char="•"/>
            </a:pPr>
            <a:r>
              <a:rPr lang="en-US" sz="2400" b="1" dirty="0"/>
              <a:t>Summary of faith giving, volunteer hours (12,217)</a:t>
            </a:r>
          </a:p>
          <a:p>
            <a:pPr marL="285750" indent="-285750">
              <a:buFont typeface="Arial" panose="020B0604020202020204" pitchFamily="34" charset="0"/>
              <a:buChar char="•"/>
            </a:pPr>
            <a:r>
              <a:rPr lang="en-US" sz="2400" b="1" dirty="0"/>
              <a:t>Detailed line item budgets in annual report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358" y="130808"/>
            <a:ext cx="1724025" cy="952500"/>
          </a:xfrm>
          <a:prstGeom prst="rect">
            <a:avLst/>
          </a:prstGeom>
        </p:spPr>
      </p:pic>
      <p:pic>
        <p:nvPicPr>
          <p:cNvPr id="10" name="Picture 9">
            <a:extLst>
              <a:ext uri="{FF2B5EF4-FFF2-40B4-BE49-F238E27FC236}">
                <a16:creationId xmlns:a16="http://schemas.microsoft.com/office/drawing/2014/main" id="{7E4E0655-B3DE-4BD7-B1D5-09795FF9A32F}"/>
              </a:ext>
            </a:extLst>
          </p:cNvPr>
          <p:cNvPicPr>
            <a:picLocks noChangeAspect="1"/>
          </p:cNvPicPr>
          <p:nvPr/>
        </p:nvPicPr>
        <p:blipFill>
          <a:blip r:embed="rId4"/>
          <a:stretch>
            <a:fillRect/>
          </a:stretch>
        </p:blipFill>
        <p:spPr>
          <a:xfrm>
            <a:off x="4992390" y="3630736"/>
            <a:ext cx="6220993" cy="2256355"/>
          </a:xfrm>
          <a:prstGeom prst="rect">
            <a:avLst/>
          </a:prstGeom>
        </p:spPr>
      </p:pic>
      <p:graphicFrame>
        <p:nvGraphicFramePr>
          <p:cNvPr id="11" name="Chart 10">
            <a:extLst>
              <a:ext uri="{FF2B5EF4-FFF2-40B4-BE49-F238E27FC236}">
                <a16:creationId xmlns:a16="http://schemas.microsoft.com/office/drawing/2014/main" id="{C2000D41-362C-4DF7-9479-93EDB0AAFAE5}"/>
              </a:ext>
            </a:extLst>
          </p:cNvPr>
          <p:cNvGraphicFramePr/>
          <p:nvPr>
            <p:extLst>
              <p:ext uri="{D42A27DB-BD31-4B8C-83A1-F6EECF244321}">
                <p14:modId xmlns:p14="http://schemas.microsoft.com/office/powerpoint/2010/main" val="2106000696"/>
              </p:ext>
            </p:extLst>
          </p:nvPr>
        </p:nvGraphicFramePr>
        <p:xfrm>
          <a:off x="824248" y="1745777"/>
          <a:ext cx="3264867" cy="41413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80526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98533"/>
            <a:ext cx="12192000" cy="584775"/>
          </a:xfrm>
          <a:prstGeom prst="rect">
            <a:avLst/>
          </a:prstGeom>
          <a:noFill/>
        </p:spPr>
        <p:txBody>
          <a:bodyPr wrap="square" rtlCol="0">
            <a:spAutoFit/>
          </a:bodyPr>
          <a:lstStyle/>
          <a:p>
            <a:pPr algn="ctr"/>
            <a:r>
              <a:rPr lang="en-US" sz="3200" b="1" dirty="0"/>
              <a:t>Worship</a:t>
            </a:r>
          </a:p>
        </p:txBody>
      </p:sp>
      <p:sp>
        <p:nvSpPr>
          <p:cNvPr id="4" name="TextBox 3"/>
          <p:cNvSpPr txBox="1"/>
          <p:nvPr/>
        </p:nvSpPr>
        <p:spPr>
          <a:xfrm>
            <a:off x="474399" y="1690062"/>
            <a:ext cx="8043862" cy="2862322"/>
          </a:xfrm>
          <a:prstGeom prst="rect">
            <a:avLst/>
          </a:prstGeom>
          <a:noFill/>
        </p:spPr>
        <p:txBody>
          <a:bodyPr wrap="square" rtlCol="0">
            <a:spAutoFit/>
          </a:bodyPr>
          <a:lstStyle/>
          <a:p>
            <a:r>
              <a:rPr lang="en-US" sz="2000" dirty="0"/>
              <a:t>At Light of Christ, our Worship Ministry is the center of who we are in Christ. Our worship consists of time dedicated by our Pastor, Music Director and CYF Director along with all of our committee members and volunteers coordinating our weekly Worship services, weddings, funerals, and baptisms.  Our volunteers enhance our services through reading scripture, greeting people, ushering and providing special music and helping with communion preparation. Our worship fills us each week so we can be the Light of Christ for others in our world.</a:t>
            </a:r>
          </a:p>
          <a:p>
            <a:r>
              <a:rPr lang="en-US" sz="2000" dirty="0"/>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58" y="130808"/>
            <a:ext cx="1724025" cy="952500"/>
          </a:xfrm>
          <a:prstGeom prst="rect">
            <a:avLst/>
          </a:prstGeom>
        </p:spPr>
      </p:pic>
      <p:sp>
        <p:nvSpPr>
          <p:cNvPr id="2" name="TextBox 1">
            <a:extLst>
              <a:ext uri="{FF2B5EF4-FFF2-40B4-BE49-F238E27FC236}">
                <a16:creationId xmlns:a16="http://schemas.microsoft.com/office/drawing/2014/main" id="{F20382F5-70DC-4936-957F-43D4551D0859}"/>
              </a:ext>
            </a:extLst>
          </p:cNvPr>
          <p:cNvSpPr txBox="1"/>
          <p:nvPr/>
        </p:nvSpPr>
        <p:spPr>
          <a:xfrm>
            <a:off x="8747564" y="5946201"/>
            <a:ext cx="3444436" cy="646331"/>
          </a:xfrm>
          <a:prstGeom prst="rect">
            <a:avLst/>
          </a:prstGeom>
          <a:noFill/>
        </p:spPr>
        <p:txBody>
          <a:bodyPr wrap="square" rtlCol="0">
            <a:spAutoFit/>
          </a:bodyPr>
          <a:lstStyle/>
          <a:p>
            <a:pPr algn="ctr"/>
            <a:r>
              <a:rPr lang="en-US" dirty="0"/>
              <a:t>Estimated Volunteer Hours </a:t>
            </a:r>
          </a:p>
          <a:p>
            <a:pPr algn="ctr"/>
            <a:r>
              <a:rPr lang="en-US" b="1" dirty="0"/>
              <a:t>2,907</a:t>
            </a:r>
          </a:p>
        </p:txBody>
      </p:sp>
      <p:graphicFrame>
        <p:nvGraphicFramePr>
          <p:cNvPr id="7" name="Chart 6">
            <a:extLst>
              <a:ext uri="{FF2B5EF4-FFF2-40B4-BE49-F238E27FC236}">
                <a16:creationId xmlns:a16="http://schemas.microsoft.com/office/drawing/2014/main" id="{AF535D66-5616-428C-BD7C-AD8FDCB05C61}"/>
              </a:ext>
            </a:extLst>
          </p:cNvPr>
          <p:cNvGraphicFramePr/>
          <p:nvPr>
            <p:extLst>
              <p:ext uri="{D42A27DB-BD31-4B8C-83A1-F6EECF244321}">
                <p14:modId xmlns:p14="http://schemas.microsoft.com/office/powerpoint/2010/main" val="2805055598"/>
              </p:ext>
            </p:extLst>
          </p:nvPr>
        </p:nvGraphicFramePr>
        <p:xfrm>
          <a:off x="8905019" y="1574610"/>
          <a:ext cx="2969224" cy="404495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04B42818-1B7E-49B7-94C5-37AEBE019C97}"/>
              </a:ext>
            </a:extLst>
          </p:cNvPr>
          <p:cNvPicPr>
            <a:picLocks noChangeAspect="1"/>
          </p:cNvPicPr>
          <p:nvPr/>
        </p:nvPicPr>
        <p:blipFill>
          <a:blip r:embed="rId4"/>
          <a:stretch>
            <a:fillRect/>
          </a:stretch>
        </p:blipFill>
        <p:spPr>
          <a:xfrm>
            <a:off x="582202" y="4292053"/>
            <a:ext cx="3137043" cy="2352782"/>
          </a:xfrm>
          <a:prstGeom prst="rect">
            <a:avLst/>
          </a:prstGeom>
        </p:spPr>
      </p:pic>
      <p:sp>
        <p:nvSpPr>
          <p:cNvPr id="9" name="TextBox 8">
            <a:extLst>
              <a:ext uri="{FF2B5EF4-FFF2-40B4-BE49-F238E27FC236}">
                <a16:creationId xmlns:a16="http://schemas.microsoft.com/office/drawing/2014/main" id="{9E3767A8-8A17-4B48-B92D-C33921528F0A}"/>
              </a:ext>
            </a:extLst>
          </p:cNvPr>
          <p:cNvSpPr txBox="1"/>
          <p:nvPr/>
        </p:nvSpPr>
        <p:spPr>
          <a:xfrm>
            <a:off x="4496330" y="4916950"/>
            <a:ext cx="3631604" cy="923330"/>
          </a:xfrm>
          <a:prstGeom prst="rect">
            <a:avLst/>
          </a:prstGeom>
          <a:noFill/>
        </p:spPr>
        <p:txBody>
          <a:bodyPr wrap="square" rtlCol="0">
            <a:spAutoFit/>
          </a:bodyPr>
          <a:lstStyle/>
          <a:p>
            <a:r>
              <a:rPr lang="en-US" i="1" dirty="0"/>
              <a:t>Worship the Lord with gladness, come before him with joyful songs.</a:t>
            </a:r>
          </a:p>
          <a:p>
            <a:r>
              <a:rPr lang="en-US" i="1" dirty="0"/>
              <a:t>Psalm 100:2</a:t>
            </a:r>
          </a:p>
        </p:txBody>
      </p:sp>
    </p:spTree>
    <p:extLst>
      <p:ext uri="{BB962C8B-B14F-4D97-AF65-F5344CB8AC3E}">
        <p14:creationId xmlns:p14="http://schemas.microsoft.com/office/powerpoint/2010/main" val="3877338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4248" y="3039414"/>
            <a:ext cx="2508271" cy="3503054"/>
          </a:xfrm>
          <a:prstGeom prst="rect">
            <a:avLst/>
          </a:prstGeom>
          <a:noFill/>
        </p:spPr>
        <p:txBody>
          <a:bodyPr wrap="square" rtlCol="0">
            <a:spAutoFit/>
          </a:bodyPr>
          <a:lstStyle/>
          <a:p>
            <a:endParaRPr lang="en-US" dirty="0"/>
          </a:p>
        </p:txBody>
      </p:sp>
      <p:sp>
        <p:nvSpPr>
          <p:cNvPr id="6" name="TextBox 5"/>
          <p:cNvSpPr txBox="1"/>
          <p:nvPr/>
        </p:nvSpPr>
        <p:spPr>
          <a:xfrm>
            <a:off x="0" y="458161"/>
            <a:ext cx="12192000" cy="584775"/>
          </a:xfrm>
          <a:prstGeom prst="rect">
            <a:avLst/>
          </a:prstGeom>
          <a:noFill/>
        </p:spPr>
        <p:txBody>
          <a:bodyPr wrap="square" rtlCol="0">
            <a:spAutoFit/>
          </a:bodyPr>
          <a:lstStyle/>
          <a:p>
            <a:pPr algn="ctr"/>
            <a:r>
              <a:rPr lang="en-US" sz="3200" b="1" dirty="0"/>
              <a:t>Education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58" y="130808"/>
            <a:ext cx="1724025" cy="952500"/>
          </a:xfrm>
          <a:prstGeom prst="rect">
            <a:avLst/>
          </a:prstGeom>
        </p:spPr>
      </p:pic>
      <p:sp>
        <p:nvSpPr>
          <p:cNvPr id="9" name="TextBox 8"/>
          <p:cNvSpPr txBox="1"/>
          <p:nvPr/>
        </p:nvSpPr>
        <p:spPr>
          <a:xfrm>
            <a:off x="3671888" y="1083308"/>
            <a:ext cx="8043862" cy="5940088"/>
          </a:xfrm>
          <a:prstGeom prst="rect">
            <a:avLst/>
          </a:prstGeom>
          <a:noFill/>
        </p:spPr>
        <p:txBody>
          <a:bodyPr wrap="square" rtlCol="0">
            <a:spAutoFit/>
          </a:bodyPr>
          <a:lstStyle/>
          <a:p>
            <a:r>
              <a:rPr lang="en-US" sz="2000" dirty="0"/>
              <a:t>In learning about the Bible and connecting God’s word to our lives, each of us grows in our knowledge and love of God and in our relationship with Christ and each other. Here at Light of Christ we offer faith education for children, youth, and adults to provide a path for each person to move along his or her own faith journey and to equip all of us to live as God’s people in our world today.</a:t>
            </a:r>
          </a:p>
          <a:p>
            <a:endParaRPr lang="en-US" sz="2000" dirty="0"/>
          </a:p>
          <a:p>
            <a:r>
              <a:rPr lang="en-US" sz="2000" dirty="0"/>
              <a:t>Some of our education ministries include:</a:t>
            </a:r>
          </a:p>
          <a:p>
            <a:pPr marL="800100" lvl="1" indent="-342900">
              <a:buFont typeface="Arial" panose="020B0604020202020204" pitchFamily="34" charset="0"/>
              <a:buChar char="•"/>
            </a:pPr>
            <a:r>
              <a:rPr lang="en-US" sz="2000" dirty="0"/>
              <a:t>Sunday school for children and adults</a:t>
            </a:r>
          </a:p>
          <a:p>
            <a:pPr marL="800100" lvl="1" indent="-342900">
              <a:buFont typeface="Arial" panose="020B0604020202020204" pitchFamily="34" charset="0"/>
              <a:buChar char="•"/>
            </a:pPr>
            <a:r>
              <a:rPr lang="en-US" sz="2000" dirty="0"/>
              <a:t>Small group ministry</a:t>
            </a:r>
          </a:p>
          <a:p>
            <a:pPr marL="800100" lvl="1" indent="-342900">
              <a:buFont typeface="Arial" panose="020B0604020202020204" pitchFamily="34" charset="0"/>
              <a:buChar char="•"/>
            </a:pPr>
            <a:r>
              <a:rPr lang="en-US" sz="2000" dirty="0"/>
              <a:t>Library</a:t>
            </a:r>
          </a:p>
          <a:p>
            <a:pPr marL="800100" lvl="1" indent="-342900">
              <a:buFont typeface="Arial" panose="020B0604020202020204" pitchFamily="34" charset="0"/>
              <a:buChar char="•"/>
            </a:pPr>
            <a:r>
              <a:rPr lang="en-US" sz="2000" dirty="0"/>
              <a:t>Vacation Bible school</a:t>
            </a:r>
          </a:p>
          <a:p>
            <a:pPr marL="800100" lvl="1" indent="-342900">
              <a:buFont typeface="Arial" panose="020B0604020202020204" pitchFamily="34" charset="0"/>
              <a:buChar char="•"/>
            </a:pPr>
            <a:r>
              <a:rPr lang="en-US" sz="2000" dirty="0"/>
              <a:t>Confirmation </a:t>
            </a:r>
          </a:p>
          <a:p>
            <a:pPr marL="800100" lvl="1" indent="-342900">
              <a:buFont typeface="Arial" panose="020B0604020202020204" pitchFamily="34" charset="0"/>
              <a:buChar char="•"/>
            </a:pPr>
            <a:r>
              <a:rPr lang="en-US" sz="2000" dirty="0"/>
              <a:t>Junior High and High School events</a:t>
            </a:r>
          </a:p>
          <a:p>
            <a:pPr marL="800100" lvl="1" indent="-342900">
              <a:buFont typeface="Arial" panose="020B0604020202020204" pitchFamily="34" charset="0"/>
              <a:buChar char="•"/>
            </a:pPr>
            <a:r>
              <a:rPr lang="en-US" sz="2000" dirty="0"/>
              <a:t>Youth mission trips</a:t>
            </a:r>
          </a:p>
          <a:p>
            <a:pPr marL="800100" lvl="1" indent="-342900">
              <a:buFont typeface="Arial" panose="020B0604020202020204" pitchFamily="34" charset="0"/>
              <a:buChar char="•"/>
            </a:pPr>
            <a:r>
              <a:rPr lang="en-US" sz="2000" dirty="0"/>
              <a:t>Milestone ministries including baptism, children receiving age appropriate Bibles, first communion, confirmation, and many more.</a:t>
            </a:r>
          </a:p>
          <a:p>
            <a:pPr marL="342900" indent="-342900">
              <a:buFont typeface="Arial" panose="020B0604020202020204" pitchFamily="34" charset="0"/>
              <a:buChar char="•"/>
            </a:pPr>
            <a:endParaRPr lang="en-US" sz="2000" i="1" dirty="0"/>
          </a:p>
          <a:p>
            <a:endParaRPr lang="en-US" sz="2000" i="1" dirty="0"/>
          </a:p>
        </p:txBody>
      </p:sp>
      <p:sp>
        <p:nvSpPr>
          <p:cNvPr id="10" name="TextBox 9">
            <a:extLst>
              <a:ext uri="{FF2B5EF4-FFF2-40B4-BE49-F238E27FC236}">
                <a16:creationId xmlns:a16="http://schemas.microsoft.com/office/drawing/2014/main" id="{6553ED6A-B0CB-475E-AA34-1622750977A1}"/>
              </a:ext>
            </a:extLst>
          </p:cNvPr>
          <p:cNvSpPr txBox="1"/>
          <p:nvPr/>
        </p:nvSpPr>
        <p:spPr>
          <a:xfrm>
            <a:off x="227452" y="5896137"/>
            <a:ext cx="3444436" cy="646331"/>
          </a:xfrm>
          <a:prstGeom prst="rect">
            <a:avLst/>
          </a:prstGeom>
          <a:noFill/>
        </p:spPr>
        <p:txBody>
          <a:bodyPr wrap="square" rtlCol="0">
            <a:spAutoFit/>
          </a:bodyPr>
          <a:lstStyle/>
          <a:p>
            <a:pPr algn="ctr"/>
            <a:r>
              <a:rPr lang="en-US" dirty="0"/>
              <a:t>Estimated Volunteer Hours </a:t>
            </a:r>
          </a:p>
          <a:p>
            <a:pPr algn="ctr"/>
            <a:r>
              <a:rPr lang="en-US" b="1" dirty="0"/>
              <a:t>5,010</a:t>
            </a:r>
          </a:p>
        </p:txBody>
      </p:sp>
      <p:graphicFrame>
        <p:nvGraphicFramePr>
          <p:cNvPr id="11" name="Chart 10">
            <a:extLst>
              <a:ext uri="{FF2B5EF4-FFF2-40B4-BE49-F238E27FC236}">
                <a16:creationId xmlns:a16="http://schemas.microsoft.com/office/drawing/2014/main" id="{F99A3EB9-7B80-4C60-92B4-458CD143CE24}"/>
              </a:ext>
            </a:extLst>
          </p:cNvPr>
          <p:cNvGraphicFramePr/>
          <p:nvPr>
            <p:extLst>
              <p:ext uri="{D42A27DB-BD31-4B8C-83A1-F6EECF244321}">
                <p14:modId xmlns:p14="http://schemas.microsoft.com/office/powerpoint/2010/main" val="2167640787"/>
              </p:ext>
            </p:extLst>
          </p:nvPr>
        </p:nvGraphicFramePr>
        <p:xfrm>
          <a:off x="508673" y="1600615"/>
          <a:ext cx="2881993" cy="3818586"/>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24C26105-E23B-48D8-8170-5AE9A4E3264D}"/>
              </a:ext>
            </a:extLst>
          </p:cNvPr>
          <p:cNvPicPr>
            <a:picLocks noChangeAspect="1"/>
          </p:cNvPicPr>
          <p:nvPr/>
        </p:nvPicPr>
        <p:blipFill>
          <a:blip r:embed="rId4"/>
          <a:stretch>
            <a:fillRect/>
          </a:stretch>
        </p:blipFill>
        <p:spPr>
          <a:xfrm>
            <a:off x="8926957" y="3429000"/>
            <a:ext cx="2536156" cy="1896020"/>
          </a:xfrm>
          <a:prstGeom prst="rect">
            <a:avLst/>
          </a:prstGeom>
        </p:spPr>
      </p:pic>
    </p:spTree>
    <p:extLst>
      <p:ext uri="{BB962C8B-B14F-4D97-AF65-F5344CB8AC3E}">
        <p14:creationId xmlns:p14="http://schemas.microsoft.com/office/powerpoint/2010/main" val="1438498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4248" y="3039414"/>
            <a:ext cx="2508271" cy="3503054"/>
          </a:xfrm>
          <a:prstGeom prst="rect">
            <a:avLst/>
          </a:prstGeom>
          <a:noFill/>
        </p:spPr>
        <p:txBody>
          <a:bodyPr wrap="square" rtlCol="0">
            <a:spAutoFit/>
          </a:bodyPr>
          <a:lstStyle/>
          <a:p>
            <a:endParaRPr lang="en-US" dirty="0"/>
          </a:p>
        </p:txBody>
      </p:sp>
      <p:sp>
        <p:nvSpPr>
          <p:cNvPr id="6" name="TextBox 5"/>
          <p:cNvSpPr txBox="1"/>
          <p:nvPr/>
        </p:nvSpPr>
        <p:spPr>
          <a:xfrm>
            <a:off x="0" y="498363"/>
            <a:ext cx="12192000" cy="584775"/>
          </a:xfrm>
          <a:prstGeom prst="rect">
            <a:avLst/>
          </a:prstGeom>
          <a:noFill/>
        </p:spPr>
        <p:txBody>
          <a:bodyPr wrap="square" rtlCol="0">
            <a:spAutoFit/>
          </a:bodyPr>
          <a:lstStyle/>
          <a:p>
            <a:pPr algn="ctr"/>
            <a:r>
              <a:rPr lang="en-US" sz="3200" b="1" dirty="0"/>
              <a:t>Community</a:t>
            </a:r>
          </a:p>
        </p:txBody>
      </p:sp>
      <p:sp>
        <p:nvSpPr>
          <p:cNvPr id="4" name="TextBox 3"/>
          <p:cNvSpPr txBox="1"/>
          <p:nvPr/>
        </p:nvSpPr>
        <p:spPr>
          <a:xfrm>
            <a:off x="616998" y="1342879"/>
            <a:ext cx="8043862" cy="5016758"/>
          </a:xfrm>
          <a:prstGeom prst="rect">
            <a:avLst/>
          </a:prstGeom>
          <a:noFill/>
        </p:spPr>
        <p:txBody>
          <a:bodyPr wrap="square" rtlCol="0">
            <a:spAutoFit/>
          </a:bodyPr>
          <a:lstStyle/>
          <a:p>
            <a:r>
              <a:rPr lang="en-US" sz="2000" dirty="0"/>
              <a:t>Light of Christ embodies a congregation who desires to witness and share the joy we find in Jesus Christ.  Community Life is inviting others to experience this joy by creating an environment where everyone feels a sense of belonging and being cared for by God and this congregation.  Everyone is welcome and encouraged to participate.</a:t>
            </a:r>
          </a:p>
          <a:p>
            <a:endParaRPr lang="en-US" sz="2000" dirty="0"/>
          </a:p>
          <a:p>
            <a:r>
              <a:rPr lang="en-US" sz="2000" dirty="0"/>
              <a:t>Organize and carry out projects aimed at helping those less fortunate in our community and globally. A few examples are year-round collection of food &amp; personal care items for:</a:t>
            </a:r>
          </a:p>
          <a:p>
            <a:pPr marL="800100" lvl="1" indent="-342900">
              <a:buFont typeface="Arial" panose="020B0604020202020204" pitchFamily="34" charset="0"/>
              <a:buChar char="•"/>
            </a:pPr>
            <a:r>
              <a:rPr lang="en-US" sz="2000" dirty="0"/>
              <a:t>Love, INC (LOC is a partner church giving 1% of Faith Sharing)</a:t>
            </a:r>
          </a:p>
          <a:p>
            <a:pPr marL="800100" lvl="1" indent="-342900">
              <a:buFont typeface="Arial" panose="020B0604020202020204" pitchFamily="34" charset="0"/>
              <a:buChar char="•"/>
            </a:pPr>
            <a:r>
              <a:rPr lang="en-US" sz="2000" dirty="0"/>
              <a:t>Helping Hands Food Shelf</a:t>
            </a:r>
          </a:p>
          <a:p>
            <a:pPr marL="800100" lvl="1" indent="-342900">
              <a:buFont typeface="Arial" panose="020B0604020202020204" pitchFamily="34" charset="0"/>
              <a:buChar char="•"/>
            </a:pPr>
            <a:r>
              <a:rPr lang="en-US" sz="2000" dirty="0"/>
              <a:t>School Supplies drive</a:t>
            </a:r>
          </a:p>
          <a:p>
            <a:pPr marL="800100" lvl="1" indent="-342900">
              <a:buFont typeface="Arial" panose="020B0604020202020204" pitchFamily="34" charset="0"/>
              <a:buChar char="•"/>
            </a:pPr>
            <a:r>
              <a:rPr lang="en-US" sz="2000" dirty="0"/>
              <a:t>Christmas Sharing</a:t>
            </a:r>
          </a:p>
          <a:p>
            <a:pPr marL="800100" lvl="1" indent="-342900">
              <a:buFont typeface="Arial" panose="020B0604020202020204" pitchFamily="34" charset="0"/>
              <a:buChar char="•"/>
            </a:pPr>
            <a:r>
              <a:rPr lang="en-US" sz="2000" dirty="0"/>
              <a:t>Birthday Ministry</a:t>
            </a:r>
          </a:p>
          <a:p>
            <a:pPr marL="800100" lvl="1" indent="-342900">
              <a:buFont typeface="Arial" panose="020B0604020202020204" pitchFamily="34" charset="0"/>
              <a:buChar char="•"/>
            </a:pPr>
            <a:r>
              <a:rPr lang="en-US" sz="2000" dirty="0"/>
              <a:t>Buck-A-Chick</a:t>
            </a:r>
          </a:p>
          <a:p>
            <a:pPr marL="800100" lvl="1" indent="-342900">
              <a:buFont typeface="Arial" panose="020B0604020202020204" pitchFamily="34" charset="0"/>
              <a:buChar char="•"/>
            </a:pPr>
            <a:r>
              <a:rPr lang="en-US" sz="2000" dirty="0"/>
              <a:t>Chile Missionary Karen Anderson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58" y="130808"/>
            <a:ext cx="1724025" cy="952500"/>
          </a:xfrm>
          <a:prstGeom prst="rect">
            <a:avLst/>
          </a:prstGeom>
        </p:spPr>
      </p:pic>
      <p:sp>
        <p:nvSpPr>
          <p:cNvPr id="7" name="TextBox 6">
            <a:extLst>
              <a:ext uri="{FF2B5EF4-FFF2-40B4-BE49-F238E27FC236}">
                <a16:creationId xmlns:a16="http://schemas.microsoft.com/office/drawing/2014/main" id="{7F7B7F02-BC40-438B-A091-60072D63A0C4}"/>
              </a:ext>
            </a:extLst>
          </p:cNvPr>
          <p:cNvSpPr txBox="1"/>
          <p:nvPr/>
        </p:nvSpPr>
        <p:spPr>
          <a:xfrm>
            <a:off x="8747564" y="5890104"/>
            <a:ext cx="3444436" cy="646331"/>
          </a:xfrm>
          <a:prstGeom prst="rect">
            <a:avLst/>
          </a:prstGeom>
          <a:noFill/>
        </p:spPr>
        <p:txBody>
          <a:bodyPr wrap="square" rtlCol="0">
            <a:spAutoFit/>
          </a:bodyPr>
          <a:lstStyle/>
          <a:p>
            <a:pPr algn="ctr"/>
            <a:r>
              <a:rPr lang="en-US" dirty="0"/>
              <a:t>Estimated Volunteer Hours </a:t>
            </a:r>
          </a:p>
          <a:p>
            <a:pPr algn="ctr"/>
            <a:r>
              <a:rPr lang="en-US" b="1" dirty="0"/>
              <a:t>1,944</a:t>
            </a:r>
          </a:p>
        </p:txBody>
      </p:sp>
      <p:graphicFrame>
        <p:nvGraphicFramePr>
          <p:cNvPr id="9" name="Chart 8">
            <a:extLst>
              <a:ext uri="{FF2B5EF4-FFF2-40B4-BE49-F238E27FC236}">
                <a16:creationId xmlns:a16="http://schemas.microsoft.com/office/drawing/2014/main" id="{842EF205-D99C-4F03-B3FE-7AAF4CCFA8BB}"/>
              </a:ext>
            </a:extLst>
          </p:cNvPr>
          <p:cNvGraphicFramePr/>
          <p:nvPr>
            <p:extLst>
              <p:ext uri="{D42A27DB-BD31-4B8C-83A1-F6EECF244321}">
                <p14:modId xmlns:p14="http://schemas.microsoft.com/office/powerpoint/2010/main" val="3951574934"/>
              </p:ext>
            </p:extLst>
          </p:nvPr>
        </p:nvGraphicFramePr>
        <p:xfrm>
          <a:off x="8994926" y="1623317"/>
          <a:ext cx="2810082" cy="39833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3866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4248" y="3039414"/>
            <a:ext cx="2508271" cy="3503054"/>
          </a:xfrm>
          <a:prstGeom prst="rect">
            <a:avLst/>
          </a:prstGeom>
          <a:noFill/>
        </p:spPr>
        <p:txBody>
          <a:bodyPr wrap="square" rtlCol="0">
            <a:spAutoFit/>
          </a:bodyPr>
          <a:lstStyle/>
          <a:p>
            <a:endParaRPr lang="en-US" dirty="0"/>
          </a:p>
        </p:txBody>
      </p:sp>
      <p:sp>
        <p:nvSpPr>
          <p:cNvPr id="6" name="TextBox 5"/>
          <p:cNvSpPr txBox="1"/>
          <p:nvPr/>
        </p:nvSpPr>
        <p:spPr>
          <a:xfrm>
            <a:off x="0" y="568483"/>
            <a:ext cx="12192000" cy="584775"/>
          </a:xfrm>
          <a:prstGeom prst="rect">
            <a:avLst/>
          </a:prstGeom>
          <a:noFill/>
        </p:spPr>
        <p:txBody>
          <a:bodyPr wrap="square" rtlCol="0">
            <a:spAutoFit/>
          </a:bodyPr>
          <a:lstStyle/>
          <a:p>
            <a:pPr algn="ctr"/>
            <a:r>
              <a:rPr lang="en-US" sz="3200" b="1" dirty="0"/>
              <a:t>Caring</a:t>
            </a:r>
          </a:p>
        </p:txBody>
      </p:sp>
      <p:sp>
        <p:nvSpPr>
          <p:cNvPr id="4" name="TextBox 3"/>
          <p:cNvSpPr txBox="1"/>
          <p:nvPr/>
        </p:nvSpPr>
        <p:spPr>
          <a:xfrm>
            <a:off x="3802409" y="1382286"/>
            <a:ext cx="8043862" cy="3170099"/>
          </a:xfrm>
          <a:prstGeom prst="rect">
            <a:avLst/>
          </a:prstGeom>
          <a:noFill/>
        </p:spPr>
        <p:txBody>
          <a:bodyPr wrap="square" rtlCol="0">
            <a:spAutoFit/>
          </a:bodyPr>
          <a:lstStyle/>
          <a:p>
            <a:r>
              <a:rPr lang="en-US" sz="2000" dirty="0"/>
              <a:t>Caring covers a variety of ministry activities that can take place within the church walls, or at hospitals, at nursing homes, or even in jails - wherever people need a guiding light.  At the heart of this ministry, is spending time with the congregation at Light of Christ and with others throughout our community when needed.  It can range from practical friendly advice, comforting an individual or group, to crisis management. It is about bringing Jesus Christ into people’s lives at their time of need. This is a ministry without boundaries to be performed by all of God's "faithful stewards". </a:t>
            </a:r>
          </a:p>
          <a:p>
            <a:r>
              <a:rPr lang="en-US" sz="2000" dirty="0"/>
              <a:t> </a:t>
            </a:r>
          </a:p>
          <a:p>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58" y="130808"/>
            <a:ext cx="1724025" cy="952500"/>
          </a:xfrm>
          <a:prstGeom prst="rect">
            <a:avLst/>
          </a:prstGeom>
        </p:spPr>
      </p:pic>
      <p:sp>
        <p:nvSpPr>
          <p:cNvPr id="7" name="TextBox 6">
            <a:extLst>
              <a:ext uri="{FF2B5EF4-FFF2-40B4-BE49-F238E27FC236}">
                <a16:creationId xmlns:a16="http://schemas.microsoft.com/office/drawing/2014/main" id="{C1FA5AF4-6E71-4AAE-9AD5-ACE7CB141FD7}"/>
              </a:ext>
            </a:extLst>
          </p:cNvPr>
          <p:cNvSpPr txBox="1"/>
          <p:nvPr/>
        </p:nvSpPr>
        <p:spPr>
          <a:xfrm>
            <a:off x="169304" y="5643186"/>
            <a:ext cx="3444436" cy="646331"/>
          </a:xfrm>
          <a:prstGeom prst="rect">
            <a:avLst/>
          </a:prstGeom>
          <a:noFill/>
        </p:spPr>
        <p:txBody>
          <a:bodyPr wrap="square" rtlCol="0">
            <a:spAutoFit/>
          </a:bodyPr>
          <a:lstStyle/>
          <a:p>
            <a:pPr algn="ctr"/>
            <a:r>
              <a:rPr lang="en-US" dirty="0"/>
              <a:t>Estimated Volunteer Hours </a:t>
            </a:r>
          </a:p>
          <a:p>
            <a:pPr algn="ctr"/>
            <a:r>
              <a:rPr lang="en-US" b="1" dirty="0"/>
              <a:t>1,200</a:t>
            </a:r>
          </a:p>
        </p:txBody>
      </p:sp>
      <p:graphicFrame>
        <p:nvGraphicFramePr>
          <p:cNvPr id="9" name="Chart 8">
            <a:extLst>
              <a:ext uri="{FF2B5EF4-FFF2-40B4-BE49-F238E27FC236}">
                <a16:creationId xmlns:a16="http://schemas.microsoft.com/office/drawing/2014/main" id="{499C975D-E68B-4224-B934-868B2D5FC979}"/>
              </a:ext>
            </a:extLst>
          </p:cNvPr>
          <p:cNvGraphicFramePr/>
          <p:nvPr>
            <p:extLst>
              <p:ext uri="{D42A27DB-BD31-4B8C-83A1-F6EECF244321}">
                <p14:modId xmlns:p14="http://schemas.microsoft.com/office/powerpoint/2010/main" val="2457124656"/>
              </p:ext>
            </p:extLst>
          </p:nvPr>
        </p:nvGraphicFramePr>
        <p:xfrm>
          <a:off x="450526" y="1418657"/>
          <a:ext cx="2881993" cy="3818586"/>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14AF1947-7F34-48F5-801D-D4605C837BA3}"/>
              </a:ext>
            </a:extLst>
          </p:cNvPr>
          <p:cNvPicPr>
            <a:picLocks noChangeAspect="1"/>
          </p:cNvPicPr>
          <p:nvPr/>
        </p:nvPicPr>
        <p:blipFill>
          <a:blip r:embed="rId4"/>
          <a:stretch>
            <a:fillRect/>
          </a:stretch>
        </p:blipFill>
        <p:spPr>
          <a:xfrm>
            <a:off x="8505310" y="4450867"/>
            <a:ext cx="3074541" cy="2049694"/>
          </a:xfrm>
          <a:prstGeom prst="rect">
            <a:avLst/>
          </a:prstGeom>
        </p:spPr>
      </p:pic>
      <p:sp>
        <p:nvSpPr>
          <p:cNvPr id="10" name="TextBox 9">
            <a:extLst>
              <a:ext uri="{FF2B5EF4-FFF2-40B4-BE49-F238E27FC236}">
                <a16:creationId xmlns:a16="http://schemas.microsoft.com/office/drawing/2014/main" id="{63C24FCF-D9D5-4B55-89B0-E46BD9519AF7}"/>
              </a:ext>
            </a:extLst>
          </p:cNvPr>
          <p:cNvSpPr txBox="1"/>
          <p:nvPr/>
        </p:nvSpPr>
        <p:spPr>
          <a:xfrm>
            <a:off x="3869501" y="4353741"/>
            <a:ext cx="4098827" cy="1477328"/>
          </a:xfrm>
          <a:prstGeom prst="rect">
            <a:avLst/>
          </a:prstGeom>
          <a:noFill/>
        </p:spPr>
        <p:txBody>
          <a:bodyPr wrap="square" rtlCol="0">
            <a:spAutoFit/>
          </a:bodyPr>
          <a:lstStyle/>
          <a:p>
            <a:r>
              <a:rPr lang="en-US" i="1" dirty="0"/>
              <a:t>Each of you should use whatever gift you have received to serve others, as faithful stewards of God’s grace in its various forms.</a:t>
            </a:r>
          </a:p>
          <a:p>
            <a:r>
              <a:rPr lang="en-US" i="1" dirty="0"/>
              <a:t>1 Peter 4:10</a:t>
            </a:r>
          </a:p>
        </p:txBody>
      </p:sp>
    </p:spTree>
    <p:extLst>
      <p:ext uri="{BB962C8B-B14F-4D97-AF65-F5344CB8AC3E}">
        <p14:creationId xmlns:p14="http://schemas.microsoft.com/office/powerpoint/2010/main" val="2669875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4248" y="3039414"/>
            <a:ext cx="2508271" cy="3503054"/>
          </a:xfrm>
          <a:prstGeom prst="rect">
            <a:avLst/>
          </a:prstGeom>
          <a:noFill/>
        </p:spPr>
        <p:txBody>
          <a:bodyPr wrap="square" rtlCol="0">
            <a:spAutoFit/>
          </a:bodyPr>
          <a:lstStyle/>
          <a:p>
            <a:endParaRPr lang="en-US" dirty="0"/>
          </a:p>
        </p:txBody>
      </p:sp>
      <p:sp>
        <p:nvSpPr>
          <p:cNvPr id="6" name="TextBox 5"/>
          <p:cNvSpPr txBox="1"/>
          <p:nvPr/>
        </p:nvSpPr>
        <p:spPr>
          <a:xfrm>
            <a:off x="0" y="498533"/>
            <a:ext cx="12192000" cy="584775"/>
          </a:xfrm>
          <a:prstGeom prst="rect">
            <a:avLst/>
          </a:prstGeom>
          <a:noFill/>
        </p:spPr>
        <p:txBody>
          <a:bodyPr wrap="square" rtlCol="0">
            <a:spAutoFit/>
          </a:bodyPr>
          <a:lstStyle/>
          <a:p>
            <a:pPr algn="ctr"/>
            <a:r>
              <a:rPr lang="en-US" sz="3200" b="1" dirty="0"/>
              <a:t>Benevolence</a:t>
            </a:r>
          </a:p>
        </p:txBody>
      </p:sp>
      <p:sp>
        <p:nvSpPr>
          <p:cNvPr id="4" name="TextBox 3"/>
          <p:cNvSpPr txBox="1"/>
          <p:nvPr/>
        </p:nvSpPr>
        <p:spPr>
          <a:xfrm>
            <a:off x="824248" y="1402657"/>
            <a:ext cx="8043862" cy="5016758"/>
          </a:xfrm>
          <a:prstGeom prst="rect">
            <a:avLst/>
          </a:prstGeom>
          <a:noFill/>
        </p:spPr>
        <p:txBody>
          <a:bodyPr wrap="square" rtlCol="0">
            <a:spAutoFit/>
          </a:bodyPr>
          <a:lstStyle/>
          <a:p>
            <a:r>
              <a:rPr lang="en-US" sz="2000" dirty="0"/>
              <a:t>Benevolence is the tithing that Light of Christ gives to the ELCA.  Ten percent of our giving goes to support the Minneapolis Area Synod and the ELCA church wide ministries, each getting one half of that 10%.  Note: 6% total is the national average for ELCA congregations.  A sampling is listed below:</a:t>
            </a:r>
          </a:p>
          <a:p>
            <a:r>
              <a:rPr lang="en-US" sz="2000" dirty="0"/>
              <a:t> </a:t>
            </a:r>
          </a:p>
          <a:p>
            <a:r>
              <a:rPr lang="en-US" sz="2000" dirty="0"/>
              <a:t>Congregation work includes helping congregations undergoing renewal, formation of new congregations,  and congregations serving various community needs such as transient, artistic, fitness, inner city.</a:t>
            </a:r>
          </a:p>
          <a:p>
            <a:r>
              <a:rPr lang="en-US" sz="2000" dirty="0"/>
              <a:t> </a:t>
            </a:r>
          </a:p>
          <a:p>
            <a:r>
              <a:rPr lang="en-US" sz="2000" dirty="0"/>
              <a:t>Synods support the work of missionaries, leadership and internship programs, seminary programs,  and social justice and civic engagement.</a:t>
            </a:r>
          </a:p>
          <a:p>
            <a:r>
              <a:rPr lang="en-US" sz="2000" dirty="0"/>
              <a:t> </a:t>
            </a:r>
          </a:p>
          <a:p>
            <a:r>
              <a:rPr lang="en-US" sz="2000" dirty="0" err="1"/>
              <a:t>Churchwide</a:t>
            </a:r>
            <a:r>
              <a:rPr lang="en-US" sz="2000" dirty="0"/>
              <a:t> work includes chaplain ministry, advocacy work, young adult global mission programs, multicultural ministry and leadership events.</a:t>
            </a:r>
          </a:p>
          <a:p>
            <a:endParaRPr lang="en-US" sz="2000" dirty="0"/>
          </a:p>
          <a:p>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358" y="130808"/>
            <a:ext cx="1724025" cy="952500"/>
          </a:xfrm>
          <a:prstGeom prst="rect">
            <a:avLst/>
          </a:prstGeom>
        </p:spPr>
      </p:pic>
      <p:sp>
        <p:nvSpPr>
          <p:cNvPr id="7" name="TextBox 6">
            <a:extLst>
              <a:ext uri="{FF2B5EF4-FFF2-40B4-BE49-F238E27FC236}">
                <a16:creationId xmlns:a16="http://schemas.microsoft.com/office/drawing/2014/main" id="{D69B3D17-A56F-45A8-880A-B6F419BA6DBB}"/>
              </a:ext>
            </a:extLst>
          </p:cNvPr>
          <p:cNvSpPr txBox="1"/>
          <p:nvPr/>
        </p:nvSpPr>
        <p:spPr>
          <a:xfrm>
            <a:off x="8747564" y="5946201"/>
            <a:ext cx="3444436" cy="923330"/>
          </a:xfrm>
          <a:prstGeom prst="rect">
            <a:avLst/>
          </a:prstGeom>
          <a:noFill/>
        </p:spPr>
        <p:txBody>
          <a:bodyPr wrap="square" rtlCol="0">
            <a:spAutoFit/>
          </a:bodyPr>
          <a:lstStyle/>
          <a:p>
            <a:pPr algn="ctr"/>
            <a:r>
              <a:rPr lang="en-US" dirty="0"/>
              <a:t>Estimated Volunteer Hours </a:t>
            </a:r>
          </a:p>
          <a:p>
            <a:pPr algn="ctr"/>
            <a:r>
              <a:rPr lang="en-US" b="1" dirty="0"/>
              <a:t>1,200</a:t>
            </a:r>
          </a:p>
          <a:p>
            <a:pPr algn="ctr"/>
            <a:endParaRPr lang="en-US" dirty="0"/>
          </a:p>
        </p:txBody>
      </p:sp>
      <p:graphicFrame>
        <p:nvGraphicFramePr>
          <p:cNvPr id="9" name="Chart 8">
            <a:extLst>
              <a:ext uri="{FF2B5EF4-FFF2-40B4-BE49-F238E27FC236}">
                <a16:creationId xmlns:a16="http://schemas.microsoft.com/office/drawing/2014/main" id="{F92C5B8C-DA74-4F2B-B8E2-4BBC0A8DE4BC}"/>
              </a:ext>
            </a:extLst>
          </p:cNvPr>
          <p:cNvGraphicFramePr/>
          <p:nvPr>
            <p:extLst>
              <p:ext uri="{D42A27DB-BD31-4B8C-83A1-F6EECF244321}">
                <p14:modId xmlns:p14="http://schemas.microsoft.com/office/powerpoint/2010/main" val="3928010663"/>
              </p:ext>
            </p:extLst>
          </p:nvPr>
        </p:nvGraphicFramePr>
        <p:xfrm>
          <a:off x="8994925" y="1736333"/>
          <a:ext cx="2892275" cy="38702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62864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4430</TotalTime>
  <Words>448</Words>
  <Application>Microsoft Office PowerPoint</Application>
  <PresentationFormat>Widescreen</PresentationFormat>
  <Paragraphs>95</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2017 Financial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Open Systems International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Wortz, Adam</dc:creator>
  <cp:lastModifiedBy>Tim</cp:lastModifiedBy>
  <cp:revision>116</cp:revision>
  <dcterms:created xsi:type="dcterms:W3CDTF">2016-11-16T16:11:29Z</dcterms:created>
  <dcterms:modified xsi:type="dcterms:W3CDTF">2018-01-19T01:31:09Z</dcterms:modified>
</cp:coreProperties>
</file>